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8.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9.xml" ContentType="application/vnd.openxmlformats-officedocument.themeOverride+xml"/>
  <Override PartName="/ppt/notesSlides/notesSlide40.xml" ContentType="application/vnd.openxmlformats-officedocument.presentationml.notesSlide+xml"/>
  <Override PartName="/ppt/theme/themeOverride1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2.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47.xml" ContentType="application/vnd.openxmlformats-officedocument.presentationml.notesSlide+xml"/>
  <Override PartName="/ppt/theme/themeOverride1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21" r:id="rId1"/>
    <p:sldMasterId id="2147484158" r:id="rId2"/>
    <p:sldMasterId id="2147484174" r:id="rId3"/>
  </p:sldMasterIdLst>
  <p:notesMasterIdLst>
    <p:notesMasterId r:id="rId59"/>
  </p:notesMasterIdLst>
  <p:sldIdLst>
    <p:sldId id="440" r:id="rId4"/>
    <p:sldId id="334" r:id="rId5"/>
    <p:sldId id="278" r:id="rId6"/>
    <p:sldId id="368" r:id="rId7"/>
    <p:sldId id="444" r:id="rId8"/>
    <p:sldId id="327" r:id="rId9"/>
    <p:sldId id="288" r:id="rId10"/>
    <p:sldId id="414" r:id="rId11"/>
    <p:sldId id="387" r:id="rId12"/>
    <p:sldId id="321" r:id="rId13"/>
    <p:sldId id="807"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 id="337" r:id="rId41"/>
    <p:sldId id="449" r:id="rId42"/>
    <p:sldId id="450" r:id="rId43"/>
    <p:sldId id="381" r:id="rId44"/>
    <p:sldId id="346" r:id="rId45"/>
    <p:sldId id="454" r:id="rId46"/>
    <p:sldId id="348" r:id="rId47"/>
    <p:sldId id="453" r:id="rId48"/>
    <p:sldId id="335" r:id="rId49"/>
    <p:sldId id="452" r:id="rId50"/>
    <p:sldId id="380" r:id="rId51"/>
    <p:sldId id="367" r:id="rId52"/>
    <p:sldId id="396" r:id="rId53"/>
    <p:sldId id="400" r:id="rId54"/>
    <p:sldId id="401" r:id="rId55"/>
    <p:sldId id="402" r:id="rId56"/>
    <p:sldId id="403" r:id="rId57"/>
    <p:sldId id="451"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autoAdjust="0"/>
    <p:restoredTop sz="83203" autoAdjust="0"/>
  </p:normalViewPr>
  <p:slideViewPr>
    <p:cSldViewPr>
      <p:cViewPr varScale="1">
        <p:scale>
          <a:sx n="91" d="100"/>
          <a:sy n="91" d="100"/>
        </p:scale>
        <p:origin x="1736"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732" y="3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7B1DA-A229-4B78-B936-131257C59BB2}"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n-US"/>
        </a:p>
      </dgm:t>
    </dgm:pt>
    <dgm:pt modelId="{A0BE06FD-AE09-4287-A0B7-4794EDFE7846}">
      <dgm:prSet custT="1"/>
      <dgm:spPr/>
      <dgm:t>
        <a:bodyPr/>
        <a:lstStyle/>
        <a:p>
          <a:pPr rtl="0"/>
          <a:r>
            <a:rPr lang="en-US" sz="2400" dirty="0"/>
            <a:t>SSS includes a tier one universal classroom based program</a:t>
          </a:r>
        </a:p>
      </dgm:t>
    </dgm:pt>
    <dgm:pt modelId="{FEB707D0-04CA-45F3-BB78-5D1337C71D9C}" type="parTrans" cxnId="{A14F82C3-5917-471A-9959-2D8E4AC97A41}">
      <dgm:prSet/>
      <dgm:spPr/>
      <dgm:t>
        <a:bodyPr/>
        <a:lstStyle/>
        <a:p>
          <a:endParaRPr lang="en-US" sz="2400"/>
        </a:p>
      </dgm:t>
    </dgm:pt>
    <dgm:pt modelId="{1CEE4355-8CE5-4EAD-AAD6-A36FD7508B03}" type="sibTrans" cxnId="{A14F82C3-5917-471A-9959-2D8E4AC97A41}">
      <dgm:prSet/>
      <dgm:spPr/>
      <dgm:t>
        <a:bodyPr/>
        <a:lstStyle/>
        <a:p>
          <a:endParaRPr lang="en-US" sz="2400"/>
        </a:p>
      </dgm:t>
    </dgm:pt>
    <dgm:pt modelId="{DED8962B-DBA2-4378-9ADA-3E5BC72C7216}">
      <dgm:prSet custT="1"/>
      <dgm:spPr/>
      <dgm:t>
        <a:bodyPr/>
        <a:lstStyle/>
        <a:p>
          <a:pPr rtl="0"/>
          <a:r>
            <a:rPr lang="en-US" sz="2400" dirty="0"/>
            <a:t>SSS</a:t>
          </a:r>
          <a:r>
            <a:rPr lang="en-US" sz="2400" baseline="0" dirty="0"/>
            <a:t> includes a</a:t>
          </a:r>
          <a:r>
            <a:rPr lang="en-US" sz="2400" dirty="0"/>
            <a:t> tier two small group counseling program</a:t>
          </a:r>
        </a:p>
      </dgm:t>
    </dgm:pt>
    <dgm:pt modelId="{A96CB4B6-0D5E-4FAF-8DFD-108A8BFC86E8}" type="sibTrans" cxnId="{89CDF7C5-E304-4804-9584-BD9319FDBBFD}">
      <dgm:prSet/>
      <dgm:spPr/>
      <dgm:t>
        <a:bodyPr/>
        <a:lstStyle/>
        <a:p>
          <a:endParaRPr lang="en-US" sz="2400"/>
        </a:p>
      </dgm:t>
    </dgm:pt>
    <dgm:pt modelId="{E6B521F3-755A-4A9B-A555-7932DBFFF76B}" type="parTrans" cxnId="{89CDF7C5-E304-4804-9584-BD9319FDBBFD}">
      <dgm:prSet/>
      <dgm:spPr/>
      <dgm:t>
        <a:bodyPr/>
        <a:lstStyle/>
        <a:p>
          <a:endParaRPr lang="en-US" sz="2400"/>
        </a:p>
      </dgm:t>
    </dgm:pt>
    <dgm:pt modelId="{32B2E211-5FD3-456D-9948-09002E35E58E}">
      <dgm:prSet custT="1"/>
      <dgm:spPr/>
      <dgm:t>
        <a:bodyPr/>
        <a:lstStyle/>
        <a:p>
          <a:pPr rtl="0"/>
          <a:endParaRPr lang="en-US" sz="2400" dirty="0"/>
        </a:p>
        <a:p>
          <a:pPr rtl="0"/>
          <a:r>
            <a:rPr lang="en-US" sz="2400" dirty="0"/>
            <a:t>SSS</a:t>
          </a:r>
          <a:r>
            <a:rPr lang="en-US" sz="2400" baseline="0" dirty="0"/>
            <a:t> is</a:t>
          </a:r>
          <a:r>
            <a:rPr lang="en-US" sz="2400" dirty="0"/>
            <a:t> uniquely tied to the ASCA National Model of modern school counseling</a:t>
          </a:r>
        </a:p>
      </dgm:t>
    </dgm:pt>
    <dgm:pt modelId="{C09F6FD9-D670-4245-B9FD-D1080B078799}" type="sibTrans" cxnId="{BE17B3C1-9735-4C02-8BB5-B4E09CAADFB4}">
      <dgm:prSet/>
      <dgm:spPr/>
      <dgm:t>
        <a:bodyPr/>
        <a:lstStyle/>
        <a:p>
          <a:endParaRPr lang="en-US" sz="2400"/>
        </a:p>
      </dgm:t>
    </dgm:pt>
    <dgm:pt modelId="{37442B35-3F85-4BE4-9906-168D3E9441EE}" type="parTrans" cxnId="{BE17B3C1-9735-4C02-8BB5-B4E09CAADFB4}">
      <dgm:prSet/>
      <dgm:spPr/>
      <dgm:t>
        <a:bodyPr/>
        <a:lstStyle/>
        <a:p>
          <a:endParaRPr lang="en-US" sz="2400"/>
        </a:p>
      </dgm:t>
    </dgm:pt>
    <dgm:pt modelId="{26FC9BEE-24B7-46DB-B795-98246565BE10}" type="pres">
      <dgm:prSet presAssocID="{1E47B1DA-A229-4B78-B936-131257C59BB2}" presName="Name0" presStyleCnt="0">
        <dgm:presLayoutVars>
          <dgm:chMax val="7"/>
          <dgm:dir/>
          <dgm:animLvl val="lvl"/>
          <dgm:resizeHandles val="exact"/>
        </dgm:presLayoutVars>
      </dgm:prSet>
      <dgm:spPr/>
    </dgm:pt>
    <dgm:pt modelId="{6DCABB31-919F-415A-B766-6101123BBE2E}" type="pres">
      <dgm:prSet presAssocID="{A0BE06FD-AE09-4287-A0B7-4794EDFE7846}" presName="circle1" presStyleLbl="node1" presStyleIdx="0" presStyleCnt="3" custLinFactNeighborY="-562"/>
      <dgm:spPr>
        <a:gradFill rotWithShape="0">
          <a:gsLst>
            <a:gs pos="100000">
              <a:schemeClr val="bg2">
                <a:lumMod val="75000"/>
              </a:schemeClr>
            </a:gs>
            <a:gs pos="100000">
              <a:schemeClr val="accent2">
                <a:hueOff val="0"/>
                <a:satOff val="0"/>
                <a:lumOff val="0"/>
                <a:alphaOff val="0"/>
                <a:shade val="76000"/>
                <a:lumMod val="90000"/>
              </a:schemeClr>
            </a:gs>
          </a:gsLst>
        </a:gradFill>
      </dgm:spPr>
    </dgm:pt>
    <dgm:pt modelId="{BD15975A-C138-418E-A66B-068B3B899490}" type="pres">
      <dgm:prSet presAssocID="{A0BE06FD-AE09-4287-A0B7-4794EDFE7846}" presName="space" presStyleCnt="0"/>
      <dgm:spPr/>
    </dgm:pt>
    <dgm:pt modelId="{98A5B027-DE1D-414C-921C-CEC9F061B63B}" type="pres">
      <dgm:prSet presAssocID="{A0BE06FD-AE09-4287-A0B7-4794EDFE7846}" presName="rect1" presStyleLbl="alignAcc1" presStyleIdx="0" presStyleCnt="3" custLinFactNeighborX="481" custLinFactNeighborY="187"/>
      <dgm:spPr/>
    </dgm:pt>
    <dgm:pt modelId="{60D2C5DE-6495-4849-89ED-8C5E43F61D3B}" type="pres">
      <dgm:prSet presAssocID="{DED8962B-DBA2-4378-9ADA-3E5BC72C7216}" presName="vertSpace2" presStyleLbl="node1" presStyleIdx="0" presStyleCnt="3"/>
      <dgm:spPr/>
    </dgm:pt>
    <dgm:pt modelId="{B3BC5F7D-124B-40CE-BB43-AB020E4915AE}" type="pres">
      <dgm:prSet presAssocID="{DED8962B-DBA2-4378-9ADA-3E5BC72C7216}" presName="circle2" presStyleLbl="node1" presStyleIdx="1" presStyleCnt="3"/>
      <dgm:spPr>
        <a:gradFill rotWithShape="0">
          <a:gsLst>
            <a:gs pos="0">
              <a:schemeClr val="bg2">
                <a:lumMod val="90000"/>
              </a:schemeClr>
            </a:gs>
            <a:gs pos="100000">
              <a:schemeClr val="accent2">
                <a:hueOff val="861382"/>
                <a:satOff val="-29880"/>
                <a:lumOff val="490"/>
                <a:alphaOff val="0"/>
                <a:shade val="76000"/>
                <a:lumMod val="90000"/>
              </a:schemeClr>
            </a:gs>
          </a:gsLst>
        </a:gradFill>
      </dgm:spPr>
    </dgm:pt>
    <dgm:pt modelId="{6D21A5E7-3D4B-4C3B-8CDF-17F9D5B9F69A}" type="pres">
      <dgm:prSet presAssocID="{DED8962B-DBA2-4378-9ADA-3E5BC72C7216}" presName="rect2" presStyleLbl="alignAcc1" presStyleIdx="1" presStyleCnt="3"/>
      <dgm:spPr/>
    </dgm:pt>
    <dgm:pt modelId="{1295B1F9-8406-404A-AE5E-4A9030B7AB64}" type="pres">
      <dgm:prSet presAssocID="{32B2E211-5FD3-456D-9948-09002E35E58E}" presName="vertSpace3" presStyleLbl="node1" presStyleIdx="1" presStyleCnt="3"/>
      <dgm:spPr/>
    </dgm:pt>
    <dgm:pt modelId="{A7FFE7B1-4934-488C-9EA2-9B4A447A4A76}" type="pres">
      <dgm:prSet presAssocID="{32B2E211-5FD3-456D-9948-09002E35E58E}" presName="circle3" presStyleLbl="node1" presStyleIdx="2" presStyleCnt="3"/>
      <dgm:spPr>
        <a:gradFill rotWithShape="0">
          <a:gsLst>
            <a:gs pos="0">
              <a:schemeClr val="bg2"/>
            </a:gs>
            <a:gs pos="100000">
              <a:schemeClr val="accent2">
                <a:hueOff val="1722764"/>
                <a:satOff val="-59760"/>
                <a:lumOff val="981"/>
                <a:alphaOff val="0"/>
                <a:shade val="76000"/>
                <a:lumMod val="90000"/>
              </a:schemeClr>
            </a:gs>
          </a:gsLst>
        </a:gradFill>
      </dgm:spPr>
    </dgm:pt>
    <dgm:pt modelId="{1FA6A13E-A0E9-4606-8420-D183E581E135}" type="pres">
      <dgm:prSet presAssocID="{32B2E211-5FD3-456D-9948-09002E35E58E}" presName="rect3" presStyleLbl="alignAcc1" presStyleIdx="2" presStyleCnt="3" custScaleY="127341"/>
      <dgm:spPr/>
    </dgm:pt>
    <dgm:pt modelId="{3756A221-0792-4E0C-9D58-6792788F9122}" type="pres">
      <dgm:prSet presAssocID="{A0BE06FD-AE09-4287-A0B7-4794EDFE7846}" presName="rect1ParTxNoCh" presStyleLbl="alignAcc1" presStyleIdx="2" presStyleCnt="3">
        <dgm:presLayoutVars>
          <dgm:chMax val="1"/>
          <dgm:bulletEnabled val="1"/>
        </dgm:presLayoutVars>
      </dgm:prSet>
      <dgm:spPr/>
    </dgm:pt>
    <dgm:pt modelId="{1C7C8E3E-0A89-4CFF-A714-79375AB69F7A}" type="pres">
      <dgm:prSet presAssocID="{DED8962B-DBA2-4378-9ADA-3E5BC72C7216}" presName="rect2ParTxNoCh" presStyleLbl="alignAcc1" presStyleIdx="2" presStyleCnt="3">
        <dgm:presLayoutVars>
          <dgm:chMax val="1"/>
          <dgm:bulletEnabled val="1"/>
        </dgm:presLayoutVars>
      </dgm:prSet>
      <dgm:spPr/>
    </dgm:pt>
    <dgm:pt modelId="{79354C18-9167-4943-9562-1F8D67A13453}" type="pres">
      <dgm:prSet presAssocID="{32B2E211-5FD3-456D-9948-09002E35E58E}" presName="rect3ParTxNoCh" presStyleLbl="alignAcc1" presStyleIdx="2" presStyleCnt="3">
        <dgm:presLayoutVars>
          <dgm:chMax val="1"/>
          <dgm:bulletEnabled val="1"/>
        </dgm:presLayoutVars>
      </dgm:prSet>
      <dgm:spPr/>
    </dgm:pt>
  </dgm:ptLst>
  <dgm:cxnLst>
    <dgm:cxn modelId="{C573FB06-3DDC-4E2A-954D-B51924423118}" type="presOf" srcId="{A0BE06FD-AE09-4287-A0B7-4794EDFE7846}" destId="{3756A221-0792-4E0C-9D58-6792788F9122}" srcOrd="1" destOrd="0" presId="urn:microsoft.com/office/officeart/2005/8/layout/target3"/>
    <dgm:cxn modelId="{58039F18-8EBB-49C6-84A5-748D931A3F1F}" type="presOf" srcId="{DED8962B-DBA2-4378-9ADA-3E5BC72C7216}" destId="{1C7C8E3E-0A89-4CFF-A714-79375AB69F7A}" srcOrd="1" destOrd="0" presId="urn:microsoft.com/office/officeart/2005/8/layout/target3"/>
    <dgm:cxn modelId="{12DE9852-7DD8-45FD-963D-DA4271AE3CF7}" type="presOf" srcId="{1E47B1DA-A229-4B78-B936-131257C59BB2}" destId="{26FC9BEE-24B7-46DB-B795-98246565BE10}" srcOrd="0" destOrd="0" presId="urn:microsoft.com/office/officeart/2005/8/layout/target3"/>
    <dgm:cxn modelId="{24B7C887-61FA-4685-BE24-7FE6F1089AE6}" type="presOf" srcId="{32B2E211-5FD3-456D-9948-09002E35E58E}" destId="{79354C18-9167-4943-9562-1F8D67A13453}" srcOrd="1" destOrd="0" presId="urn:microsoft.com/office/officeart/2005/8/layout/target3"/>
    <dgm:cxn modelId="{C05AD797-1B93-4761-A476-F522740290D2}" type="presOf" srcId="{A0BE06FD-AE09-4287-A0B7-4794EDFE7846}" destId="{98A5B027-DE1D-414C-921C-CEC9F061B63B}" srcOrd="0" destOrd="0" presId="urn:microsoft.com/office/officeart/2005/8/layout/target3"/>
    <dgm:cxn modelId="{A70A2A9C-F48C-4D44-9AB8-7C60120B8F8A}" type="presOf" srcId="{DED8962B-DBA2-4378-9ADA-3E5BC72C7216}" destId="{6D21A5E7-3D4B-4C3B-8CDF-17F9D5B9F69A}" srcOrd="0" destOrd="0" presId="urn:microsoft.com/office/officeart/2005/8/layout/target3"/>
    <dgm:cxn modelId="{B03081A9-009F-46E2-9DF9-3BE20F59CA0B}" type="presOf" srcId="{32B2E211-5FD3-456D-9948-09002E35E58E}" destId="{1FA6A13E-A0E9-4606-8420-D183E581E135}" srcOrd="0" destOrd="0" presId="urn:microsoft.com/office/officeart/2005/8/layout/target3"/>
    <dgm:cxn modelId="{BE17B3C1-9735-4C02-8BB5-B4E09CAADFB4}" srcId="{1E47B1DA-A229-4B78-B936-131257C59BB2}" destId="{32B2E211-5FD3-456D-9948-09002E35E58E}" srcOrd="2" destOrd="0" parTransId="{37442B35-3F85-4BE4-9906-168D3E9441EE}" sibTransId="{C09F6FD9-D670-4245-B9FD-D1080B078799}"/>
    <dgm:cxn modelId="{A14F82C3-5917-471A-9959-2D8E4AC97A41}" srcId="{1E47B1DA-A229-4B78-B936-131257C59BB2}" destId="{A0BE06FD-AE09-4287-A0B7-4794EDFE7846}" srcOrd="0" destOrd="0" parTransId="{FEB707D0-04CA-45F3-BB78-5D1337C71D9C}" sibTransId="{1CEE4355-8CE5-4EAD-AAD6-A36FD7508B03}"/>
    <dgm:cxn modelId="{89CDF7C5-E304-4804-9584-BD9319FDBBFD}" srcId="{1E47B1DA-A229-4B78-B936-131257C59BB2}" destId="{DED8962B-DBA2-4378-9ADA-3E5BC72C7216}" srcOrd="1" destOrd="0" parTransId="{E6B521F3-755A-4A9B-A555-7932DBFFF76B}" sibTransId="{A96CB4B6-0D5E-4FAF-8DFD-108A8BFC86E8}"/>
    <dgm:cxn modelId="{79CF4CEF-E199-41F4-ADAB-97CB11FD9BC4}" type="presParOf" srcId="{26FC9BEE-24B7-46DB-B795-98246565BE10}" destId="{6DCABB31-919F-415A-B766-6101123BBE2E}" srcOrd="0" destOrd="0" presId="urn:microsoft.com/office/officeart/2005/8/layout/target3"/>
    <dgm:cxn modelId="{D949AF40-BE6C-4012-804A-27DA9F53D96D}" type="presParOf" srcId="{26FC9BEE-24B7-46DB-B795-98246565BE10}" destId="{BD15975A-C138-418E-A66B-068B3B899490}" srcOrd="1" destOrd="0" presId="urn:microsoft.com/office/officeart/2005/8/layout/target3"/>
    <dgm:cxn modelId="{8F69A4B4-08DF-4B21-95E5-FC667DC402CA}" type="presParOf" srcId="{26FC9BEE-24B7-46DB-B795-98246565BE10}" destId="{98A5B027-DE1D-414C-921C-CEC9F061B63B}" srcOrd="2" destOrd="0" presId="urn:microsoft.com/office/officeart/2005/8/layout/target3"/>
    <dgm:cxn modelId="{99C9694B-EF7C-4F21-A1CB-A2FE095C3EFD}" type="presParOf" srcId="{26FC9BEE-24B7-46DB-B795-98246565BE10}" destId="{60D2C5DE-6495-4849-89ED-8C5E43F61D3B}" srcOrd="3" destOrd="0" presId="urn:microsoft.com/office/officeart/2005/8/layout/target3"/>
    <dgm:cxn modelId="{3DE319EC-1AD9-455A-BF1F-411204193664}" type="presParOf" srcId="{26FC9BEE-24B7-46DB-B795-98246565BE10}" destId="{B3BC5F7D-124B-40CE-BB43-AB020E4915AE}" srcOrd="4" destOrd="0" presId="urn:microsoft.com/office/officeart/2005/8/layout/target3"/>
    <dgm:cxn modelId="{B2D3D04F-3112-45C2-95FF-D1DBA143F3D1}" type="presParOf" srcId="{26FC9BEE-24B7-46DB-B795-98246565BE10}" destId="{6D21A5E7-3D4B-4C3B-8CDF-17F9D5B9F69A}" srcOrd="5" destOrd="0" presId="urn:microsoft.com/office/officeart/2005/8/layout/target3"/>
    <dgm:cxn modelId="{3AEE3FED-830F-467E-A53C-ED6F871E1830}" type="presParOf" srcId="{26FC9BEE-24B7-46DB-B795-98246565BE10}" destId="{1295B1F9-8406-404A-AE5E-4A9030B7AB64}" srcOrd="6" destOrd="0" presId="urn:microsoft.com/office/officeart/2005/8/layout/target3"/>
    <dgm:cxn modelId="{00874732-DACE-4B65-8AE3-B513E0D39938}" type="presParOf" srcId="{26FC9BEE-24B7-46DB-B795-98246565BE10}" destId="{A7FFE7B1-4934-488C-9EA2-9B4A447A4A76}" srcOrd="7" destOrd="0" presId="urn:microsoft.com/office/officeart/2005/8/layout/target3"/>
    <dgm:cxn modelId="{F700B369-8AD4-4021-98E2-DEEBA9DF327C}" type="presParOf" srcId="{26FC9BEE-24B7-46DB-B795-98246565BE10}" destId="{1FA6A13E-A0E9-4606-8420-D183E581E135}" srcOrd="8" destOrd="0" presId="urn:microsoft.com/office/officeart/2005/8/layout/target3"/>
    <dgm:cxn modelId="{C3DAD580-F42B-47DA-ACB9-2BEB602B4124}" type="presParOf" srcId="{26FC9BEE-24B7-46DB-B795-98246565BE10}" destId="{3756A221-0792-4E0C-9D58-6792788F9122}" srcOrd="9" destOrd="0" presId="urn:microsoft.com/office/officeart/2005/8/layout/target3"/>
    <dgm:cxn modelId="{4011E966-BFCE-4493-AFC0-F216DDE7F95D}" type="presParOf" srcId="{26FC9BEE-24B7-46DB-B795-98246565BE10}" destId="{1C7C8E3E-0A89-4CFF-A714-79375AB69F7A}" srcOrd="10" destOrd="0" presId="urn:microsoft.com/office/officeart/2005/8/layout/target3"/>
    <dgm:cxn modelId="{1AD3B3FC-6051-475A-9133-37554FEB0DCC}" type="presParOf" srcId="{26FC9BEE-24B7-46DB-B795-98246565BE10}" destId="{79354C18-9167-4943-9562-1F8D67A13453}"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ABB31-919F-415A-B766-6101123BBE2E}">
      <dsp:nvSpPr>
        <dsp:cNvPr id="0" name=""/>
        <dsp:cNvSpPr/>
      </dsp:nvSpPr>
      <dsp:spPr>
        <a:xfrm>
          <a:off x="0" y="-8"/>
          <a:ext cx="4069079" cy="4069079"/>
        </a:xfrm>
        <a:prstGeom prst="pie">
          <a:avLst>
            <a:gd name="adj1" fmla="val 5400000"/>
            <a:gd name="adj2" fmla="val 16200000"/>
          </a:avLst>
        </a:prstGeom>
        <a:gradFill rotWithShape="0">
          <a:gsLst>
            <a:gs pos="100000">
              <a:schemeClr val="bg2">
                <a:lumMod val="75000"/>
              </a:schemeClr>
            </a:gs>
            <a:gs pos="100000">
              <a:schemeClr val="accent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8A5B027-DE1D-414C-921C-CEC9F061B63B}">
      <dsp:nvSpPr>
        <dsp:cNvPr id="0" name=""/>
        <dsp:cNvSpPr/>
      </dsp:nvSpPr>
      <dsp:spPr>
        <a:xfrm>
          <a:off x="2034539" y="30469"/>
          <a:ext cx="4747260" cy="406907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SSS includes a tier one universal classroom based program</a:t>
          </a:r>
        </a:p>
      </dsp:txBody>
      <dsp:txXfrm>
        <a:off x="2034539" y="30469"/>
        <a:ext cx="4747260" cy="1220726"/>
      </dsp:txXfrm>
    </dsp:sp>
    <dsp:sp modelId="{B3BC5F7D-124B-40CE-BB43-AB020E4915AE}">
      <dsp:nvSpPr>
        <dsp:cNvPr id="0" name=""/>
        <dsp:cNvSpPr/>
      </dsp:nvSpPr>
      <dsp:spPr>
        <a:xfrm>
          <a:off x="712090" y="1243586"/>
          <a:ext cx="2644899" cy="2644899"/>
        </a:xfrm>
        <a:prstGeom prst="pie">
          <a:avLst>
            <a:gd name="adj1" fmla="val 5400000"/>
            <a:gd name="adj2" fmla="val 16200000"/>
          </a:avLst>
        </a:prstGeom>
        <a:gradFill rotWithShape="0">
          <a:gsLst>
            <a:gs pos="0">
              <a:schemeClr val="bg2">
                <a:lumMod val="90000"/>
              </a:schemeClr>
            </a:gs>
            <a:gs pos="100000">
              <a:schemeClr val="accent2">
                <a:hueOff val="861382"/>
                <a:satOff val="-29880"/>
                <a:lumOff val="49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21A5E7-3D4B-4C3B-8CDF-17F9D5B9F69A}">
      <dsp:nvSpPr>
        <dsp:cNvPr id="0" name=""/>
        <dsp:cNvSpPr/>
      </dsp:nvSpPr>
      <dsp:spPr>
        <a:xfrm>
          <a:off x="2034539" y="1243586"/>
          <a:ext cx="4747260" cy="2644899"/>
        </a:xfrm>
        <a:prstGeom prst="rect">
          <a:avLst/>
        </a:prstGeom>
        <a:solidFill>
          <a:schemeClr val="lt1">
            <a:alpha val="90000"/>
            <a:hueOff val="0"/>
            <a:satOff val="0"/>
            <a:lumOff val="0"/>
            <a:alphaOff val="0"/>
          </a:schemeClr>
        </a:solidFill>
        <a:ln w="9525" cap="flat" cmpd="sng" algn="ctr">
          <a:solidFill>
            <a:schemeClr val="accent2">
              <a:hueOff val="861382"/>
              <a:satOff val="-29880"/>
              <a:lumOff val="490"/>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SSS</a:t>
          </a:r>
          <a:r>
            <a:rPr lang="en-US" sz="2400" kern="1200" baseline="0" dirty="0"/>
            <a:t> includes a</a:t>
          </a:r>
          <a:r>
            <a:rPr lang="en-US" sz="2400" kern="1200" dirty="0"/>
            <a:t> tier two small group counseling program</a:t>
          </a:r>
        </a:p>
      </dsp:txBody>
      <dsp:txXfrm>
        <a:off x="2034539" y="1243586"/>
        <a:ext cx="4747260" cy="1220722"/>
      </dsp:txXfrm>
    </dsp:sp>
    <dsp:sp modelId="{A7FFE7B1-4934-488C-9EA2-9B4A447A4A76}">
      <dsp:nvSpPr>
        <dsp:cNvPr id="0" name=""/>
        <dsp:cNvSpPr/>
      </dsp:nvSpPr>
      <dsp:spPr>
        <a:xfrm>
          <a:off x="1424178" y="2464309"/>
          <a:ext cx="1220722" cy="1220722"/>
        </a:xfrm>
        <a:prstGeom prst="pie">
          <a:avLst>
            <a:gd name="adj1" fmla="val 5400000"/>
            <a:gd name="adj2" fmla="val 16200000"/>
          </a:avLst>
        </a:prstGeom>
        <a:gradFill rotWithShape="0">
          <a:gsLst>
            <a:gs pos="0">
              <a:schemeClr val="bg2"/>
            </a:gs>
            <a:gs pos="100000">
              <a:schemeClr val="accent2">
                <a:hueOff val="1722764"/>
                <a:satOff val="-59760"/>
                <a:lumOff val="981"/>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A6A13E-A0E9-4606-8420-D183E581E135}">
      <dsp:nvSpPr>
        <dsp:cNvPr id="0" name=""/>
        <dsp:cNvSpPr/>
      </dsp:nvSpPr>
      <dsp:spPr>
        <a:xfrm>
          <a:off x="2034539" y="2297430"/>
          <a:ext cx="4747260" cy="1554480"/>
        </a:xfrm>
        <a:prstGeom prst="rect">
          <a:avLst/>
        </a:prstGeom>
        <a:solidFill>
          <a:schemeClr val="lt1">
            <a:alpha val="90000"/>
            <a:hueOff val="0"/>
            <a:satOff val="0"/>
            <a:lumOff val="0"/>
            <a:alphaOff val="0"/>
          </a:schemeClr>
        </a:solidFill>
        <a:ln w="9525" cap="flat" cmpd="sng" algn="ctr">
          <a:solidFill>
            <a:schemeClr val="accent2">
              <a:hueOff val="1722763"/>
              <a:satOff val="-59760"/>
              <a:lumOff val="981"/>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endParaRPr lang="en-US" sz="2400" kern="1200" dirty="0"/>
        </a:p>
        <a:p>
          <a:pPr marL="0" lvl="0" indent="0" algn="ctr" defTabSz="1066800" rtl="0">
            <a:lnSpc>
              <a:spcPct val="90000"/>
            </a:lnSpc>
            <a:spcBef>
              <a:spcPct val="0"/>
            </a:spcBef>
            <a:spcAft>
              <a:spcPct val="35000"/>
            </a:spcAft>
            <a:buNone/>
          </a:pPr>
          <a:r>
            <a:rPr lang="en-US" sz="2400" kern="1200" dirty="0"/>
            <a:t>SSS</a:t>
          </a:r>
          <a:r>
            <a:rPr lang="en-US" sz="2400" kern="1200" baseline="0" dirty="0"/>
            <a:t> is</a:t>
          </a:r>
          <a:r>
            <a:rPr lang="en-US" sz="2400" kern="1200" dirty="0"/>
            <a:t> uniquely tied to the ASCA National Model of modern school counseling</a:t>
          </a:r>
        </a:p>
      </dsp:txBody>
      <dsp:txXfrm>
        <a:off x="2034539" y="2297430"/>
        <a:ext cx="4747260" cy="155448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1026">
            <a:extLst>
              <a:ext uri="{FF2B5EF4-FFF2-40B4-BE49-F238E27FC236}">
                <a16:creationId xmlns:a16="http://schemas.microsoft.com/office/drawing/2014/main" id="{D704C268-1C68-F744-B137-36EEB8C60ED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en-US"/>
          </a:p>
        </p:txBody>
      </p:sp>
      <p:sp>
        <p:nvSpPr>
          <p:cNvPr id="92163" name="Rectangle 1027">
            <a:extLst>
              <a:ext uri="{FF2B5EF4-FFF2-40B4-BE49-F238E27FC236}">
                <a16:creationId xmlns:a16="http://schemas.microsoft.com/office/drawing/2014/main" id="{CAE74E9B-53ED-B349-BA3D-3F71FD18457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en-US"/>
          </a:p>
        </p:txBody>
      </p:sp>
      <p:sp>
        <p:nvSpPr>
          <p:cNvPr id="92164" name="Rectangle 1028">
            <a:extLst>
              <a:ext uri="{FF2B5EF4-FFF2-40B4-BE49-F238E27FC236}">
                <a16:creationId xmlns:a16="http://schemas.microsoft.com/office/drawing/2014/main" id="{58D4906D-A62F-3547-BA69-9AD17F33E6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165" name="Rectangle 1029">
            <a:extLst>
              <a:ext uri="{FF2B5EF4-FFF2-40B4-BE49-F238E27FC236}">
                <a16:creationId xmlns:a16="http://schemas.microsoft.com/office/drawing/2014/main" id="{BFA7974D-05C0-AF4E-BB7C-4F8E3F8BEFE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166" name="Rectangle 1030">
            <a:extLst>
              <a:ext uri="{FF2B5EF4-FFF2-40B4-BE49-F238E27FC236}">
                <a16:creationId xmlns:a16="http://schemas.microsoft.com/office/drawing/2014/main" id="{5E0F0984-2E04-714C-9434-CB0CB68FA9C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ltLang="en-US"/>
          </a:p>
        </p:txBody>
      </p:sp>
      <p:sp>
        <p:nvSpPr>
          <p:cNvPr id="92167" name="Rectangle 1031">
            <a:extLst>
              <a:ext uri="{FF2B5EF4-FFF2-40B4-BE49-F238E27FC236}">
                <a16:creationId xmlns:a16="http://schemas.microsoft.com/office/drawing/2014/main" id="{3803F4A5-BE34-E045-8F25-B6642CE45A5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AB631BF0-35F7-C84A-86BA-95A087A9A3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inspiration.co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ddre.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49CE0DA-FEAB-434D-9D3E-4AF40459B288}"/>
              </a:ext>
            </a:extLst>
          </p:cNvPr>
          <p:cNvSpPr>
            <a:spLocks noGrp="1" noChangeArrowheads="1"/>
          </p:cNvSpPr>
          <p:nvPr>
            <p:ph type="sldNum" sz="quarter" idx="5"/>
          </p:nvPr>
        </p:nvSpPr>
        <p:spPr>
          <a:extLst>
            <a:ext uri="{909E8E84-426E-40dd-AFC4-6F175D3DCCD1}"/>
            <a:ext uri="{91240B29-F687-4f45-9708-019B960494DF}"/>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DA1B53-F410-954B-8CE3-882CA3A84383}" type="slidenum">
              <a:rPr lang="en-US" altLang="en-US">
                <a:solidFill>
                  <a:srgbClr val="000000"/>
                </a:solidFill>
                <a:latin typeface="Arial" panose="020B0604020202020204" pitchFamily="34" charset="0"/>
                <a:ea typeface="MS PGothic" panose="020B0600070205080204" pitchFamily="34" charset="-128"/>
              </a:rPr>
              <a:pPr>
                <a:spcBef>
                  <a:spcPct val="0"/>
                </a:spcBef>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11267" name="Rectangle 2">
            <a:extLst>
              <a:ext uri="{FF2B5EF4-FFF2-40B4-BE49-F238E27FC236}">
                <a16:creationId xmlns:a16="http://schemas.microsoft.com/office/drawing/2014/main" id="{C0A04676-EE50-604B-AC04-97B7D124C31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FB0DEE99-E0FF-014F-936D-AE2C175261AB}"/>
              </a:ext>
            </a:extLst>
          </p:cNvPr>
          <p:cNvSpPr>
            <a:spLocks noGrp="1" noChangeArrowheads="1"/>
          </p:cNvSpPr>
          <p:nvPr>
            <p:ph type="body" idx="1"/>
          </p:nvPr>
        </p:nvSpPr>
        <p:spPr>
          <a:extLst>
            <a:ext uri="{909E8E84-426E-40dd-AFC4-6F175D3DCCD1}"/>
            <a:ext uri="{91240B29-F687-4f45-9708-019B960494DF}"/>
          </a:extLst>
        </p:spPr>
        <p:txBody>
          <a:bodyPr/>
          <a:lstStyle/>
          <a:p>
            <a:pPr eaLnBrk="1" hangingPunct="1">
              <a:defRPr/>
            </a:pPr>
            <a:r>
              <a:rPr lang="en-US" altLang="en-US" dirty="0"/>
              <a:t>School counselors are part of the educational community focusing on academic achievement by helping students develop the academic, social, and self management skills they need to succeed.  School counselors can support teachers in their instructional efforts to help students achieve academic outcomes in line with their potential. In addition, these same skill sets help students to have better social relationships, maintain better mental and emotional health and create more caring and positive classroom environments. </a:t>
            </a:r>
          </a:p>
          <a:p>
            <a:pPr eaLnBrk="1" hangingPunct="1">
              <a:defRPr/>
            </a:pPr>
            <a:endParaRPr lang="en-US" altLang="en-US" dirty="0"/>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200C1AA-9CEB-6A45-A87F-EB35663C1935}"/>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606AA2-6B03-BC4A-B116-A4A0E84E5A22}" type="slidenum">
              <a:rPr lang="en-US" altLang="en-US" sz="1200"/>
              <a:pPr/>
              <a:t>10</a:t>
            </a:fld>
            <a:endParaRPr lang="en-US" altLang="en-US" sz="1200"/>
          </a:p>
        </p:txBody>
      </p:sp>
      <p:sp>
        <p:nvSpPr>
          <p:cNvPr id="126978" name="Rectangle 2">
            <a:extLst>
              <a:ext uri="{FF2B5EF4-FFF2-40B4-BE49-F238E27FC236}">
                <a16:creationId xmlns:a16="http://schemas.microsoft.com/office/drawing/2014/main" id="{9CA82C2F-2DB8-FB48-B391-4698DC512A5A}"/>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E087B2F6-352D-9F4D-AEA1-340CDA9123B2}"/>
              </a:ext>
            </a:extLst>
          </p:cNvPr>
          <p:cNvSpPr>
            <a:spLocks noGrp="1" noChangeArrowheads="1"/>
          </p:cNvSpPr>
          <p:nvPr>
            <p:ph type="body" idx="1"/>
          </p:nvPr>
        </p:nvSpPr>
        <p:spPr/>
        <p:txBody>
          <a:bodyPr/>
          <a:lstStyle/>
          <a:p>
            <a:pPr eaLnBrk="1" hangingPunct="1">
              <a:defRPr/>
            </a:pPr>
            <a:r>
              <a:rPr lang="en-US" altLang="en-US" dirty="0"/>
              <a:t>Key findings of from recent research studies involving school counselor led groups and classroom guidance focused on the Student Success Skills (SSS) approach.  </a:t>
            </a:r>
          </a:p>
          <a:p>
            <a:pPr eaLnBrk="1" hangingPunct="1">
              <a:defRPr/>
            </a:pPr>
            <a:r>
              <a:rPr lang="en-US" altLang="en-US" dirty="0"/>
              <a:t>The findings were consistently very positive, showing student improvement in math reading and behavior and other measures.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13 randomized studies included students elementary, middle and high school</a:t>
            </a:r>
          </a:p>
          <a:p>
            <a:r>
              <a:rPr lang="en-US" dirty="0"/>
              <a:t>Note what is included under each category: Cognitive, Behavioral and Affective</a:t>
            </a:r>
          </a:p>
        </p:txBody>
      </p:sp>
      <p:sp>
        <p:nvSpPr>
          <p:cNvPr id="4" name="Slide Number Placeholder 3"/>
          <p:cNvSpPr>
            <a:spLocks noGrp="1"/>
          </p:cNvSpPr>
          <p:nvPr>
            <p:ph type="sldNum" sz="quarter" idx="5"/>
          </p:nvPr>
        </p:nvSpPr>
        <p:spPr/>
        <p:txBody>
          <a:bodyPr/>
          <a:lstStyle/>
          <a:p>
            <a:fld id="{AB631BF0-35F7-C84A-86BA-95A087A9A386}" type="slidenum">
              <a:rPr lang="en-US" altLang="en-US" smtClean="0"/>
              <a:pPr/>
              <a:t>11</a:t>
            </a:fld>
            <a:endParaRPr lang="en-US" altLang="en-US"/>
          </a:p>
        </p:txBody>
      </p:sp>
    </p:spTree>
    <p:extLst>
      <p:ext uri="{BB962C8B-B14F-4D97-AF65-F5344CB8AC3E}">
        <p14:creationId xmlns:p14="http://schemas.microsoft.com/office/powerpoint/2010/main" val="121477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Slide Image Placeholder 1">
            <a:extLst>
              <a:ext uri="{FF2B5EF4-FFF2-40B4-BE49-F238E27FC236}">
                <a16:creationId xmlns:a16="http://schemas.microsoft.com/office/drawing/2014/main" id="{C25CEBD1-64C3-2D4F-8BF3-F22F16CE815F}"/>
              </a:ext>
            </a:extLst>
          </p:cNvPr>
          <p:cNvSpPr>
            <a:spLocks noGrp="1" noRot="1" noChangeAspect="1" noTextEdit="1"/>
          </p:cNvSpPr>
          <p:nvPr>
            <p:ph type="sldImg"/>
          </p:nvPr>
        </p:nvSpPr>
        <p:spPr>
          <a:ln/>
        </p:spPr>
      </p:sp>
      <p:sp>
        <p:nvSpPr>
          <p:cNvPr id="598018" name="Notes Placeholder 2">
            <a:extLst>
              <a:ext uri="{FF2B5EF4-FFF2-40B4-BE49-F238E27FC236}">
                <a16:creationId xmlns:a16="http://schemas.microsoft.com/office/drawing/2014/main" id="{76E02120-4C63-9C44-A966-CE3D4482C535}"/>
              </a:ext>
            </a:extLst>
          </p:cNvPr>
          <p:cNvSpPr>
            <a:spLocks noGrp="1"/>
          </p:cNvSpPr>
          <p:nvPr>
            <p:ph type="body" idx="1"/>
          </p:nvPr>
        </p:nvSpPr>
        <p:spPr>
          <a:ln/>
          <a:extLst>
            <a:ext uri="{909E8E84-426E-40dd-AFC4-6F175D3DCCD1}"/>
            <a:ext uri="{91240B29-F687-4f45-9708-019B960494DF}"/>
          </a:extLst>
        </p:spPr>
        <p:txBody>
          <a:bodyPr/>
          <a:lstStyle/>
          <a:p>
            <a:pPr>
              <a:defRPr/>
            </a:pPr>
            <a:r>
              <a:rPr lang="en-US" altLang="en-US" dirty="0">
                <a:latin typeface="Times New Roman" panose="02020603050405020304" pitchFamily="18" charset="0"/>
              </a:rPr>
              <a:t>The SSS program is the only school counselor intervention ever funded by IES for this level of research grant. To qualify, the program must have a strong record of effectiveness </a:t>
            </a:r>
          </a:p>
          <a:p>
            <a:pPr>
              <a:defRPr/>
            </a:pPr>
            <a:r>
              <a:rPr lang="en-US" altLang="en-US" dirty="0">
                <a:latin typeface="Times New Roman" panose="02020603050405020304" pitchFamily="18" charset="0"/>
              </a:rPr>
              <a:t>This study found positive results in several areas that are important to most educators.</a:t>
            </a:r>
          </a:p>
        </p:txBody>
      </p:sp>
      <p:sp>
        <p:nvSpPr>
          <p:cNvPr id="598019" name="Slide Number Placeholder 3">
            <a:extLst>
              <a:ext uri="{FF2B5EF4-FFF2-40B4-BE49-F238E27FC236}">
                <a16:creationId xmlns:a16="http://schemas.microsoft.com/office/drawing/2014/main" id="{76AF5236-AE5B-8D43-8550-BBAA8DE81E26}"/>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136DF-C9EB-3848-BFF2-3D88CEC72EE9}" type="slidenum">
              <a:rPr lang="en-US" altLang="en-US" sz="1200">
                <a:solidFill>
                  <a:srgbClr val="000000"/>
                </a:solidFill>
                <a:latin typeface="Arial" panose="020B0604020202020204" pitchFamily="34" charset="0"/>
                <a:ea typeface="MS PGothic" panose="020B0600070205080204" pitchFamily="34" charset="-128"/>
              </a:rPr>
              <a:pPr eaLnBrk="1" hangingPunct="1"/>
              <a:t>12</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Slide Image Placeholder 1">
            <a:extLst>
              <a:ext uri="{FF2B5EF4-FFF2-40B4-BE49-F238E27FC236}">
                <a16:creationId xmlns:a16="http://schemas.microsoft.com/office/drawing/2014/main" id="{85FD5CAB-B8D7-8240-BDD2-8FC22824B04D}"/>
              </a:ext>
            </a:extLst>
          </p:cNvPr>
          <p:cNvSpPr>
            <a:spLocks noGrp="1" noRot="1" noChangeAspect="1"/>
          </p:cNvSpPr>
          <p:nvPr>
            <p:ph type="sldImg"/>
          </p:nvPr>
        </p:nvSpPr>
        <p:spPr>
          <a:ln/>
        </p:spPr>
      </p:sp>
      <p:sp>
        <p:nvSpPr>
          <p:cNvPr id="599042" name="Notes Placeholder 2">
            <a:extLst>
              <a:ext uri="{FF2B5EF4-FFF2-40B4-BE49-F238E27FC236}">
                <a16:creationId xmlns:a16="http://schemas.microsoft.com/office/drawing/2014/main" id="{250CD5D5-A464-9B4D-BC1D-3F6F20D66A62}"/>
              </a:ext>
            </a:extLst>
          </p:cNvPr>
          <p:cNvSpPr>
            <a:spLocks noGrp="1"/>
          </p:cNvSpPr>
          <p:nvPr>
            <p:ph type="body" idx="1"/>
          </p:nvPr>
        </p:nvSpPr>
        <p:spPr>
          <a:ln/>
          <a:extLst>
            <a:ext uri="{909E8E84-426E-40dd-AFC4-6F175D3DCCD1}"/>
            <a:ext uri="{91240B29-F687-4f45-9708-019B960494DF}"/>
          </a:extLst>
        </p:spPr>
        <p:txBody>
          <a:bodyPr/>
          <a:lstStyle/>
          <a:p>
            <a:pPr>
              <a:defRPr/>
            </a:pPr>
            <a:r>
              <a:rPr lang="en-US" altLang="en-US" dirty="0">
                <a:ea typeface="ＭＳ Ｐゴシック" charset="-128"/>
              </a:rPr>
              <a:t>After randomization, then we really checked for equivalency. 15 schools you can end up differences by chance.  </a:t>
            </a:r>
          </a:p>
        </p:txBody>
      </p:sp>
      <p:sp>
        <p:nvSpPr>
          <p:cNvPr id="4" name="Slide Number Placeholder 3">
            <a:extLst>
              <a:ext uri="{FF2B5EF4-FFF2-40B4-BE49-F238E27FC236}">
                <a16:creationId xmlns:a16="http://schemas.microsoft.com/office/drawing/2014/main" id="{AD693974-E69A-BB46-8EB8-ECBE2E817088}"/>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BB3B7AB-0209-8B46-BF30-D0513B610CB9}" type="slidenum">
              <a:rPr lang="en-US" altLang="en-US" sz="1200">
                <a:solidFill>
                  <a:srgbClr val="000000"/>
                </a:solidFill>
                <a:latin typeface="Arial" panose="020B0604020202020204" pitchFamily="34" charset="0"/>
                <a:ea typeface="MS PGothic" panose="020B0600070205080204" pitchFamily="34" charset="-128"/>
              </a:rPr>
              <a:pPr eaLnBrk="1" hangingPunct="1"/>
              <a:t>13</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Slide Image Placeholder 1">
            <a:extLst>
              <a:ext uri="{FF2B5EF4-FFF2-40B4-BE49-F238E27FC236}">
                <a16:creationId xmlns:a16="http://schemas.microsoft.com/office/drawing/2014/main" id="{81C456D8-115D-F642-94B8-4AA36CF2D8DC}"/>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61A5534A-4E21-9E46-8A02-DBAB1471D78B}"/>
              </a:ext>
            </a:extLst>
          </p:cNvPr>
          <p:cNvSpPr>
            <a:spLocks noGrp="1"/>
          </p:cNvSpPr>
          <p:nvPr>
            <p:ph type="body" idx="1"/>
          </p:nvPr>
        </p:nvSpPr>
        <p:spPr/>
        <p:txBody>
          <a:bodyPr/>
          <a:lstStyle/>
          <a:p>
            <a:pPr>
              <a:defRPr/>
            </a:pPr>
            <a:endParaRPr lang="en-US" altLang="en-US" dirty="0">
              <a:latin typeface="Times New Roman" panose="02020603050405020304" pitchFamily="18" charset="0"/>
            </a:endParaRPr>
          </a:p>
          <a:p>
            <a:pPr>
              <a:defRPr/>
            </a:pPr>
            <a:r>
              <a:rPr lang="en-US" altLang="en-US" b="1" u="sng" dirty="0">
                <a:solidFill>
                  <a:srgbClr val="FF0000"/>
                </a:solidFill>
                <a:latin typeface="Calibri" panose="020F0502020204030204" pitchFamily="34" charset="0"/>
              </a:rPr>
              <a:t>Students More Cooperative in the Classroom.</a:t>
            </a:r>
            <a:r>
              <a:rPr lang="en-US" altLang="en-US" dirty="0">
                <a:solidFill>
                  <a:srgbClr val="FF0000"/>
                </a:solidFill>
                <a:latin typeface="Calibri" panose="020F0502020204030204" pitchFamily="34" charset="0"/>
              </a:rPr>
              <a:t> Students who participated in Student Success Skills (SSS) classroom guidance in the fall were significantly more cooperative during core instruction than those students who did not receive SSS.  Notice that the positive impact continued and actually increased through to the end of the school year. </a:t>
            </a:r>
          </a:p>
        </p:txBody>
      </p:sp>
      <p:sp>
        <p:nvSpPr>
          <p:cNvPr id="4" name="Slide Number Placeholder 3">
            <a:extLst>
              <a:ext uri="{FF2B5EF4-FFF2-40B4-BE49-F238E27FC236}">
                <a16:creationId xmlns:a16="http://schemas.microsoft.com/office/drawing/2014/main" id="{3BC71457-0C25-774F-8853-D26018796DF8}"/>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81C3DF-64B3-2744-9781-F0A6AB0AA7EE}" type="slidenum">
              <a:rPr lang="en-US" altLang="en-US" sz="1200">
                <a:solidFill>
                  <a:srgbClr val="000000"/>
                </a:solidFill>
                <a:latin typeface="Arial" panose="020B0604020202020204" pitchFamily="34" charset="0"/>
                <a:ea typeface="MS PGothic" panose="020B0600070205080204" pitchFamily="34" charset="-128"/>
              </a:rPr>
              <a:pPr eaLnBrk="1" hangingPunct="1"/>
              <a:t>14</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Slide Image Placeholder 1">
            <a:extLst>
              <a:ext uri="{FF2B5EF4-FFF2-40B4-BE49-F238E27FC236}">
                <a16:creationId xmlns:a16="http://schemas.microsoft.com/office/drawing/2014/main" id="{D9CC0855-E84D-A446-81B3-9E7FFDC54FDD}"/>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35835E0A-33AC-234D-BE3E-D0B5266CB321}"/>
              </a:ext>
            </a:extLst>
          </p:cNvPr>
          <p:cNvSpPr>
            <a:spLocks noGrp="1"/>
          </p:cNvSpPr>
          <p:nvPr>
            <p:ph type="body" idx="1"/>
          </p:nvPr>
        </p:nvSpPr>
        <p:spPr/>
        <p:txBody>
          <a:bodyPr/>
          <a:lstStyle/>
          <a:p>
            <a:pPr>
              <a:defRPr/>
            </a:pPr>
            <a:r>
              <a:rPr lang="en-US" altLang="en-US" b="1" u="sng">
                <a:latin typeface="Calibri" panose="020F0502020204030204" pitchFamily="34" charset="0"/>
              </a:rPr>
              <a:t>Students Less Disruptive in the Classroom.</a:t>
            </a:r>
            <a:r>
              <a:rPr lang="en-US" altLang="en-US">
                <a:latin typeface="Calibri" panose="020F0502020204030204" pitchFamily="34" charset="0"/>
              </a:rPr>
              <a:t> Students who participated in Student Success Skills (SSS) classroom guidance in the fall were significantly less disruptive during core instruction than those students who did not receive SSS.  Notice that they remained less disruptive then their peers throughout the school year.</a:t>
            </a:r>
          </a:p>
          <a:p>
            <a:pPr>
              <a:defRPr/>
            </a:pPr>
            <a:endParaRPr lang="en-US" altLang="en-US">
              <a:latin typeface="Calibri" panose="020F0502020204030204" pitchFamily="34" charset="0"/>
            </a:endParaRPr>
          </a:p>
          <a:p>
            <a:pPr>
              <a:defRPr/>
            </a:pPr>
            <a:r>
              <a:rPr lang="en-US" altLang="en-US">
                <a:latin typeface="Calibri" panose="020F0502020204030204" pitchFamily="34" charset="0"/>
              </a:rPr>
              <a:t>There are two important things to notice on this slide:</a:t>
            </a:r>
          </a:p>
          <a:p>
            <a:pPr>
              <a:buFontTx/>
              <a:buAutoNum type="arabicParenR"/>
              <a:defRPr/>
            </a:pPr>
            <a:r>
              <a:rPr lang="en-US" altLang="en-US">
                <a:latin typeface="Calibri" panose="020F0502020204030204" pitchFamily="34" charset="0"/>
              </a:rPr>
              <a:t>SSS significantly decreases the amount of disruption (the green column is much short than the red column)</a:t>
            </a:r>
          </a:p>
          <a:p>
            <a:pPr>
              <a:buFontTx/>
              <a:buAutoNum type="arabicParenR"/>
              <a:defRPr/>
            </a:pPr>
            <a:r>
              <a:rPr lang="en-US" altLang="en-US">
                <a:latin typeface="Calibri" panose="020F0502020204030204" pitchFamily="34" charset="0"/>
              </a:rPr>
              <a:t>Even though disruption slightly increased at 30 weeks, it was much less the baseline and for the students who did not receive SSS instruction</a:t>
            </a:r>
            <a:endParaRPr lang="en-US" altLang="en-US">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9DB5C857-D9C1-2249-AE97-EF6B7501B058}"/>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CD4D19-A89C-4D43-A05D-640E4AA2BC6B}" type="slidenum">
              <a:rPr lang="en-US" altLang="en-US" sz="1200">
                <a:solidFill>
                  <a:srgbClr val="000000"/>
                </a:solidFill>
                <a:latin typeface="Arial" panose="020B0604020202020204" pitchFamily="34" charset="0"/>
                <a:ea typeface="MS PGothic" panose="020B0600070205080204" pitchFamily="34" charset="-128"/>
              </a:rPr>
              <a:pPr eaLnBrk="1" hangingPunct="1"/>
              <a:t>15</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Slide Image Placeholder 1">
            <a:extLst>
              <a:ext uri="{FF2B5EF4-FFF2-40B4-BE49-F238E27FC236}">
                <a16:creationId xmlns:a16="http://schemas.microsoft.com/office/drawing/2014/main" id="{D5C9F019-F2EF-DB48-A038-C5F3153F8290}"/>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B3AF7AB9-53FE-974C-92B3-26EA820ADB1C}"/>
              </a:ext>
            </a:extLst>
          </p:cNvPr>
          <p:cNvSpPr>
            <a:spLocks noGrp="1"/>
          </p:cNvSpPr>
          <p:nvPr>
            <p:ph type="body" idx="1"/>
          </p:nvPr>
        </p:nvSpPr>
        <p:spPr/>
        <p:txBody>
          <a:bodyPr/>
          <a:lstStyle/>
          <a:p>
            <a:pPr eaLnBrk="1" hangingPunct="1">
              <a:spcBef>
                <a:spcPct val="0"/>
              </a:spcBef>
              <a:defRPr/>
            </a:pPr>
            <a:r>
              <a:rPr lang="en-US" altLang="en-US" b="1" u="sng">
                <a:latin typeface="Calibri" panose="020F0502020204030204" pitchFamily="34" charset="0"/>
              </a:rPr>
              <a:t>Students More Engaged in the Classroom.</a:t>
            </a:r>
            <a:r>
              <a:rPr lang="en-US" altLang="en-US">
                <a:latin typeface="Calibri" panose="020F0502020204030204" pitchFamily="34" charset="0"/>
              </a:rPr>
              <a:t> Students who participated in Student Success Skills (SSS) classroom guidance in the fall were significantly more engaged during core instruction than those students who did not receive SSS.  The level of engagement continued to grow throughout the school year.</a:t>
            </a:r>
          </a:p>
          <a:p>
            <a:pPr>
              <a:defRPr/>
            </a:pPr>
            <a:endParaRPr lang="en-US" altLang="en-US">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5F4ACFB-56D1-A844-A974-B1B7784A5953}"/>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F2EC52-A82B-B248-9E32-2F62BB50EAE1}" type="slidenum">
              <a:rPr lang="en-US" altLang="en-US" sz="1200">
                <a:solidFill>
                  <a:srgbClr val="000000"/>
                </a:solidFill>
                <a:latin typeface="Arial" panose="020B0604020202020204" pitchFamily="34" charset="0"/>
                <a:ea typeface="MS PGothic" panose="020B0600070205080204" pitchFamily="34" charset="-128"/>
              </a:rPr>
              <a:pPr eaLnBrk="1" hangingPunct="1"/>
              <a:t>16</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Slide Image Placeholder 1">
            <a:extLst>
              <a:ext uri="{FF2B5EF4-FFF2-40B4-BE49-F238E27FC236}">
                <a16:creationId xmlns:a16="http://schemas.microsoft.com/office/drawing/2014/main" id="{BEFEAC6C-4EE9-C444-9F5D-CA7CE23FCEA9}"/>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63314457-D213-0E41-8F82-C4BA49D96D8D}"/>
              </a:ext>
            </a:extLst>
          </p:cNvPr>
          <p:cNvSpPr>
            <a:spLocks noGrp="1"/>
          </p:cNvSpPr>
          <p:nvPr>
            <p:ph type="body" idx="1"/>
          </p:nvPr>
        </p:nvSpPr>
        <p:spPr/>
        <p:txBody>
          <a:bodyPr/>
          <a:lstStyle/>
          <a:p>
            <a:pPr eaLnBrk="1" hangingPunct="1">
              <a:spcBef>
                <a:spcPct val="0"/>
              </a:spcBef>
              <a:defRPr/>
            </a:pPr>
            <a:r>
              <a:rPr lang="en-US" altLang="en-US" b="1" u="sng" dirty="0">
                <a:latin typeface="Calibri" panose="020F0502020204030204" pitchFamily="34" charset="0"/>
              </a:rPr>
              <a:t>Students More Assertive in the Classroom ( i.e. asking for help).</a:t>
            </a:r>
            <a:r>
              <a:rPr lang="en-US" altLang="en-US" dirty="0">
                <a:latin typeface="Calibri" panose="020F0502020204030204" pitchFamily="34" charset="0"/>
              </a:rPr>
              <a:t> Students who participated in Student Success Skills (SSS) classroom guidance in the fall were significantly more appropriately assertive during core instruction than those students who did not receive SSS.  They continued to be more assertive throughout the remainder of the school year.</a:t>
            </a:r>
          </a:p>
          <a:p>
            <a:pPr>
              <a:defRPr/>
            </a:pPr>
            <a:endParaRPr lang="en-US" altLang="en-US"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4326ACB3-AF43-E649-B474-52DAC804E98D}"/>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984F19-79CF-BD42-95ED-0B32AC1973C0}" type="slidenum">
              <a:rPr lang="en-US" altLang="en-US" sz="1200">
                <a:solidFill>
                  <a:srgbClr val="000000"/>
                </a:solidFill>
                <a:latin typeface="Arial" panose="020B0604020202020204" pitchFamily="34" charset="0"/>
                <a:ea typeface="MS PGothic" panose="020B0600070205080204" pitchFamily="34" charset="-128"/>
              </a:rPr>
              <a:pPr eaLnBrk="1" hangingPunct="1"/>
              <a:t>17</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Slide Image Placeholder 1">
            <a:extLst>
              <a:ext uri="{FF2B5EF4-FFF2-40B4-BE49-F238E27FC236}">
                <a16:creationId xmlns:a16="http://schemas.microsoft.com/office/drawing/2014/main" id="{58871F69-0003-AD45-A13B-036B3CA244F0}"/>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F9E4C80A-0D81-FB4A-9D45-DF41FABF6CC7}"/>
              </a:ext>
            </a:extLst>
          </p:cNvPr>
          <p:cNvSpPr>
            <a:spLocks noGrp="1"/>
          </p:cNvSpPr>
          <p:nvPr>
            <p:ph type="body" idx="1"/>
          </p:nvPr>
        </p:nvSpPr>
        <p:spPr/>
        <p:txBody>
          <a:bodyPr/>
          <a:lstStyle/>
          <a:p>
            <a:pPr>
              <a:defRPr/>
            </a:pPr>
            <a:r>
              <a:rPr lang="en-US" altLang="en-US" b="1" u="sng">
                <a:latin typeface="Calibri" panose="020F0502020204030204" pitchFamily="34" charset="0"/>
              </a:rPr>
              <a:t>Students Less Anxious in the Classroom.</a:t>
            </a:r>
            <a:r>
              <a:rPr lang="en-US" altLang="en-US">
                <a:latin typeface="Calibri" panose="020F0502020204030204" pitchFamily="34" charset="0"/>
              </a:rPr>
              <a:t> Students who participated in Student Success Skills (SSS) classroom guidance in the fall were much more able to deal with test anxiety and were less test anxious than those students who did not receive SSS.  The level of anxiety around high stakes testing continued to decrease throughout the school year.</a:t>
            </a:r>
          </a:p>
          <a:p>
            <a:pPr>
              <a:defRPr/>
            </a:pPr>
            <a:endParaRPr lang="en-US" altLang="en-US">
              <a:latin typeface="Calibri" panose="020F0502020204030204" pitchFamily="34" charset="0"/>
            </a:endParaRPr>
          </a:p>
          <a:p>
            <a:pPr>
              <a:defRPr/>
            </a:pPr>
            <a:r>
              <a:rPr lang="en-US" altLang="en-US">
                <a:latin typeface="Calibri" panose="020F0502020204030204" pitchFamily="34" charset="0"/>
              </a:rPr>
              <a:t>One important thing to notice on this slide:</a:t>
            </a:r>
          </a:p>
          <a:p>
            <a:pPr>
              <a:buFontTx/>
              <a:buAutoNum type="arabicParenR"/>
              <a:defRPr/>
            </a:pPr>
            <a:r>
              <a:rPr lang="en-US" altLang="en-US">
                <a:latin typeface="Calibri" panose="020F0502020204030204" pitchFamily="34" charset="0"/>
              </a:rPr>
              <a:t>SSS significantly decreases test anxiety in both the short term and the long term</a:t>
            </a:r>
          </a:p>
        </p:txBody>
      </p:sp>
      <p:sp>
        <p:nvSpPr>
          <p:cNvPr id="4" name="Slide Number Placeholder 3">
            <a:extLst>
              <a:ext uri="{FF2B5EF4-FFF2-40B4-BE49-F238E27FC236}">
                <a16:creationId xmlns:a16="http://schemas.microsoft.com/office/drawing/2014/main" id="{47566B02-2693-B24B-A03C-1E6E97169BFB}"/>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9CA88A-E733-2347-B291-6DA2522D21D6}" type="slidenum">
              <a:rPr lang="en-US" altLang="en-US" sz="1200">
                <a:solidFill>
                  <a:srgbClr val="000000"/>
                </a:solidFill>
                <a:latin typeface="Arial" panose="020B0604020202020204" pitchFamily="34" charset="0"/>
                <a:ea typeface="MS PGothic" panose="020B0600070205080204" pitchFamily="34" charset="-128"/>
              </a:rPr>
              <a:pPr eaLnBrk="1" hangingPunct="1"/>
              <a:t>18</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Slide Image Placeholder 1">
            <a:extLst>
              <a:ext uri="{FF2B5EF4-FFF2-40B4-BE49-F238E27FC236}">
                <a16:creationId xmlns:a16="http://schemas.microsoft.com/office/drawing/2014/main" id="{0A00C143-7444-4A46-A676-5049002A2249}"/>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51A206BB-8AB7-A94E-988A-1CE7F1AEEFE8}"/>
              </a:ext>
            </a:extLst>
          </p:cNvPr>
          <p:cNvSpPr>
            <a:spLocks noGrp="1"/>
          </p:cNvSpPr>
          <p:nvPr>
            <p:ph type="body" idx="1"/>
          </p:nvPr>
        </p:nvSpPr>
        <p:spPr/>
        <p:txBody>
          <a:bodyPr/>
          <a:lstStyle/>
          <a:p>
            <a:pPr eaLnBrk="1" fontAlgn="auto" hangingPunct="1">
              <a:spcBef>
                <a:spcPts val="0"/>
              </a:spcBef>
              <a:spcAft>
                <a:spcPts val="0"/>
              </a:spcAft>
              <a:defRPr/>
            </a:pPr>
            <a:r>
              <a:rPr lang="en-US" b="1" u="sng" dirty="0">
                <a:latin typeface="+mn-lt"/>
              </a:rPr>
              <a:t>School Counselor Impact on Classroom Climate.</a:t>
            </a:r>
            <a:r>
              <a:rPr lang="en-US" dirty="0">
                <a:latin typeface="+mn-lt"/>
              </a:rPr>
              <a:t> In terms of classroom climate, school counselors who implemented the Student Success Skills program had a significant impact on classroom learning climate both in the short term and long term.</a:t>
            </a:r>
            <a:endParaRPr lang="en-US" dirty="0"/>
          </a:p>
        </p:txBody>
      </p:sp>
      <p:sp>
        <p:nvSpPr>
          <p:cNvPr id="4" name="Slide Number Placeholder 3">
            <a:extLst>
              <a:ext uri="{FF2B5EF4-FFF2-40B4-BE49-F238E27FC236}">
                <a16:creationId xmlns:a16="http://schemas.microsoft.com/office/drawing/2014/main" id="{A3B78CCB-5C3B-B245-8553-1DEE9F785CA0}"/>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DCAEE7-46E5-A04A-A9B8-73F3D76A4D22}" type="slidenum">
              <a:rPr lang="en-US" altLang="en-US" sz="1200">
                <a:solidFill>
                  <a:srgbClr val="000000"/>
                </a:solidFill>
                <a:latin typeface="Arial" panose="020B0604020202020204" pitchFamily="34" charset="0"/>
                <a:ea typeface="MS PGothic" panose="020B0600070205080204" pitchFamily="34" charset="-128"/>
              </a:rPr>
              <a:pPr eaLnBrk="1" hangingPunct="1"/>
              <a:t>19</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1D323A5D-7B88-CA44-BD67-3D184053A6F2}"/>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EFEDD0-4581-8C45-A455-882E7D7464BF}" type="slidenum">
              <a:rPr lang="en-US" altLang="en-US" sz="1200"/>
              <a:pPr/>
              <a:t>2</a:t>
            </a:fld>
            <a:endParaRPr lang="en-US" altLang="en-US" sz="1200"/>
          </a:p>
        </p:txBody>
      </p:sp>
      <p:sp>
        <p:nvSpPr>
          <p:cNvPr id="173058" name="Rectangle 2">
            <a:extLst>
              <a:ext uri="{FF2B5EF4-FFF2-40B4-BE49-F238E27FC236}">
                <a16:creationId xmlns:a16="http://schemas.microsoft.com/office/drawing/2014/main" id="{C275217D-641E-9044-9293-6899D5DC5213}"/>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191AC203-F46E-E047-968A-F48177693D01}"/>
              </a:ext>
            </a:extLst>
          </p:cNvPr>
          <p:cNvSpPr>
            <a:spLocks noGrp="1" noChangeArrowheads="1"/>
          </p:cNvSpPr>
          <p:nvPr>
            <p:ph type="body" idx="1"/>
          </p:nvPr>
        </p:nvSpPr>
        <p:spPr/>
        <p:txBody>
          <a:bodyPr/>
          <a:lstStyle/>
          <a:p>
            <a:pPr eaLnBrk="1" hangingPunct="1">
              <a:defRPr/>
            </a:pPr>
            <a:r>
              <a:rPr lang="en-US" altLang="en-US" dirty="0"/>
              <a:t>This brief presentation will provide an overview of an evidenced based program that has been successful in improving the academic and social competence of students.  Relevant research supporting the program will be shared followed by a look at the tools embedded in the SSS program that help students achieve success.  Finally, some ideas about program implementation will be presented.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B2598198-CEC6-034A-85B3-784E509600EA}"/>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0D58D8D1-E638-724B-9A34-76B46263642E}"/>
              </a:ext>
            </a:extLst>
          </p:cNvPr>
          <p:cNvSpPr>
            <a:spLocks noGrp="1"/>
          </p:cNvSpPr>
          <p:nvPr>
            <p:ph type="body" idx="1"/>
          </p:nvPr>
        </p:nvSpPr>
        <p:spPr>
          <a:ln/>
        </p:spPr>
        <p:txBody>
          <a:bodyPr/>
          <a:lstStyle/>
          <a:p>
            <a:pPr eaLnBrk="1" hangingPunct="1">
              <a:defRPr/>
            </a:pPr>
            <a:r>
              <a:rPr lang="en-US" altLang="en-US" dirty="0">
                <a:latin typeface="Times New Roman" panose="02020603050405020304" pitchFamily="18" charset="0"/>
              </a:rPr>
              <a:t>This meta-analysis focused on the impact of SSS on standardized math and reading scores and involved over 12 hundred students in grades 4-9 from 39 schools</a:t>
            </a:r>
          </a:p>
        </p:txBody>
      </p:sp>
      <p:sp>
        <p:nvSpPr>
          <p:cNvPr id="108548" name="Slide Number Placeholder 3">
            <a:extLst>
              <a:ext uri="{FF2B5EF4-FFF2-40B4-BE49-F238E27FC236}">
                <a16:creationId xmlns:a16="http://schemas.microsoft.com/office/drawing/2014/main" id="{C80428BA-644A-8041-BCED-3C3CA8FDA2E9}"/>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206066-9E0E-BE49-882C-3766D262F827}" type="slidenum">
              <a:rPr lang="en-US" altLang="en-US" sz="1200">
                <a:solidFill>
                  <a:srgbClr val="000000"/>
                </a:solidFill>
                <a:latin typeface="Arial" panose="020B0604020202020204" pitchFamily="34" charset="0"/>
                <a:ea typeface="MS PGothic" panose="020B0600070205080204" pitchFamily="34" charset="-128"/>
              </a:rPr>
              <a:pPr eaLnBrk="1" hangingPunct="1"/>
              <a:t>20</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EADE7F2C-F977-D549-BAB4-9540CFD4C481}"/>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B71CB665-249E-0F47-B904-F58407CFAE81}"/>
              </a:ext>
            </a:extLst>
          </p:cNvPr>
          <p:cNvSpPr>
            <a:spLocks noGrp="1"/>
          </p:cNvSpPr>
          <p:nvPr>
            <p:ph type="body" idx="1"/>
          </p:nvPr>
        </p:nvSpPr>
        <p:spPr>
          <a:ln/>
        </p:spPr>
        <p:txBody>
          <a:bodyPr/>
          <a:lstStyle/>
          <a:p>
            <a:pPr eaLnBrk="1" hangingPunct="1">
              <a:defRPr/>
            </a:pPr>
            <a:endParaRPr lang="en-US" altLang="en-US">
              <a:latin typeface="Times New Roman" panose="02020603050405020304" pitchFamily="18" charset="0"/>
            </a:endParaRPr>
          </a:p>
        </p:txBody>
      </p:sp>
      <p:sp>
        <p:nvSpPr>
          <p:cNvPr id="109572" name="Slide Number Placeholder 3">
            <a:extLst>
              <a:ext uri="{FF2B5EF4-FFF2-40B4-BE49-F238E27FC236}">
                <a16:creationId xmlns:a16="http://schemas.microsoft.com/office/drawing/2014/main" id="{C503A511-095D-D54C-8773-05C799510493}"/>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5BB0DA-1B64-F842-BDBB-132997E287BB}" type="slidenum">
              <a:rPr lang="en-US" altLang="en-US" sz="1200">
                <a:solidFill>
                  <a:srgbClr val="000000"/>
                </a:solidFill>
                <a:latin typeface="Arial" panose="020B0604020202020204" pitchFamily="34" charset="0"/>
                <a:ea typeface="MS PGothic" panose="020B0600070205080204" pitchFamily="34" charset="-128"/>
              </a:rPr>
              <a:pPr eaLnBrk="1" hangingPunct="1"/>
              <a:t>21</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6EA320B-06D6-5748-B46A-D6CB6DC3592A}"/>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96EEF2AE-D409-6F4E-BB2D-24CFFEAE8BB1}"/>
              </a:ext>
            </a:extLst>
          </p:cNvPr>
          <p:cNvSpPr>
            <a:spLocks noGrp="1"/>
          </p:cNvSpPr>
          <p:nvPr>
            <p:ph type="body" idx="1"/>
          </p:nvPr>
        </p:nvSpPr>
        <p:spPr>
          <a:ln/>
        </p:spPr>
        <p:txBody>
          <a:bodyPr/>
          <a:lstStyle/>
          <a:p>
            <a:pPr eaLnBrk="1" hangingPunct="1">
              <a:defRPr/>
            </a:pPr>
            <a:r>
              <a:rPr lang="en-US" altLang="en-US" dirty="0">
                <a:latin typeface="Times New Roman" panose="02020603050405020304" pitchFamily="18" charset="0"/>
              </a:rPr>
              <a:t>Effect size measures the impact of an intervention. .41 is large, .17 is medium and .29 is a large effect.</a:t>
            </a:r>
          </a:p>
        </p:txBody>
      </p:sp>
      <p:sp>
        <p:nvSpPr>
          <p:cNvPr id="113668" name="Slide Number Placeholder 3">
            <a:extLst>
              <a:ext uri="{FF2B5EF4-FFF2-40B4-BE49-F238E27FC236}">
                <a16:creationId xmlns:a16="http://schemas.microsoft.com/office/drawing/2014/main" id="{0A835A42-54C2-D944-AB83-65377A260FB7}"/>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EAC2DE-726D-3343-A953-68EDC943E25C}" type="slidenum">
              <a:rPr lang="en-US" altLang="en-US" sz="1200">
                <a:solidFill>
                  <a:srgbClr val="000000"/>
                </a:solidFill>
                <a:latin typeface="Arial" panose="020B0604020202020204" pitchFamily="34" charset="0"/>
                <a:ea typeface="MS PGothic" panose="020B0600070205080204" pitchFamily="34" charset="-128"/>
              </a:rPr>
              <a:pPr eaLnBrk="1" hangingPunct="1"/>
              <a:t>22</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E38B50E-D4B3-1942-B5F1-18495A8810E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C20DE0A-A024-5A40-8208-F79D7E7593D7}"/>
              </a:ext>
            </a:extLst>
          </p:cNvPr>
          <p:cNvSpPr>
            <a:spLocks noGrp="1"/>
          </p:cNvSpPr>
          <p:nvPr>
            <p:ph type="body" idx="1"/>
          </p:nvPr>
        </p:nvSpPr>
        <p:spPr>
          <a:ln/>
        </p:spPr>
        <p:txBody>
          <a:bodyPr/>
          <a:lstStyle/>
          <a:p>
            <a:pPr eaLnBrk="1" hangingPunct="1">
              <a:defRPr/>
            </a:pPr>
            <a:r>
              <a:rPr lang="en-US" altLang="en-US" dirty="0" err="1">
                <a:latin typeface="Times New Roman" panose="02020603050405020304" pitchFamily="18" charset="0"/>
              </a:rPr>
              <a:t>Vernez</a:t>
            </a:r>
            <a:r>
              <a:rPr lang="en-US" altLang="en-US" dirty="0">
                <a:latin typeface="Times New Roman" panose="02020603050405020304" pitchFamily="18" charset="0"/>
              </a:rPr>
              <a:t> and Zimmer  (2007) provide guidance on interpreting the impact of reported effect sizes. They looked at the top seven standardized math and reading test given in the U.S. </a:t>
            </a:r>
          </a:p>
          <a:p>
            <a:pPr eaLnBrk="1" hangingPunct="1">
              <a:defRPr/>
            </a:pPr>
            <a:r>
              <a:rPr lang="en-US" altLang="en-US" dirty="0">
                <a:latin typeface="Times New Roman" panose="02020603050405020304" pitchFamily="18" charset="0"/>
              </a:rPr>
              <a:t>And the average effect sizes found using these test with the best educational interventions to arrive at these guidelines for interpretation.</a:t>
            </a:r>
          </a:p>
        </p:txBody>
      </p:sp>
      <p:sp>
        <p:nvSpPr>
          <p:cNvPr id="113668" name="Slide Number Placeholder 3">
            <a:extLst>
              <a:ext uri="{FF2B5EF4-FFF2-40B4-BE49-F238E27FC236}">
                <a16:creationId xmlns:a16="http://schemas.microsoft.com/office/drawing/2014/main" id="{2999B511-87BE-FC4B-ACAE-9EAD2FB041E9}"/>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33388C-7A01-6840-A8F7-B0BCC6E1117A}" type="slidenum">
              <a:rPr lang="en-US" altLang="en-US" sz="1200">
                <a:solidFill>
                  <a:srgbClr val="000000"/>
                </a:solidFill>
                <a:latin typeface="Arial" panose="020B0604020202020204" pitchFamily="34" charset="0"/>
                <a:ea typeface="MS PGothic" panose="020B0600070205080204" pitchFamily="34" charset="-128"/>
              </a:rPr>
              <a:pPr eaLnBrk="1" hangingPunct="1"/>
              <a:t>23</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7BB25155-9191-5446-80F0-6A9C9D135933}"/>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143A658B-00D7-6D48-B94B-E108DE161222}"/>
              </a:ext>
            </a:extLst>
          </p:cNvPr>
          <p:cNvSpPr>
            <a:spLocks noGrp="1"/>
          </p:cNvSpPr>
          <p:nvPr>
            <p:ph type="body" idx="1"/>
          </p:nvPr>
        </p:nvSpPr>
        <p:spPr>
          <a:ln/>
        </p:spPr>
        <p:txBody>
          <a:bodyPr/>
          <a:lstStyle/>
          <a:p>
            <a:pPr eaLnBrk="1" hangingPunct="1">
              <a:defRPr/>
            </a:pPr>
            <a:r>
              <a:rPr lang="en-US" altLang="en-US" dirty="0">
                <a:latin typeface="Times New Roman" panose="02020603050405020304" pitchFamily="18" charset="0"/>
              </a:rPr>
              <a:t>The next slides provide a clearer picture of the impact of these effect sizes found using the SSS program</a:t>
            </a:r>
          </a:p>
        </p:txBody>
      </p:sp>
      <p:sp>
        <p:nvSpPr>
          <p:cNvPr id="114692" name="Slide Number Placeholder 3">
            <a:extLst>
              <a:ext uri="{FF2B5EF4-FFF2-40B4-BE49-F238E27FC236}">
                <a16:creationId xmlns:a16="http://schemas.microsoft.com/office/drawing/2014/main" id="{4DF226F3-1C0E-4E4A-9E0D-770586E5772E}"/>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2400D8-0C50-AC40-9B53-68CA223D0AFC}" type="slidenum">
              <a:rPr lang="en-US" altLang="en-US" sz="1200">
                <a:solidFill>
                  <a:srgbClr val="000000"/>
                </a:solidFill>
                <a:latin typeface="Arial" panose="020B0604020202020204" pitchFamily="34" charset="0"/>
                <a:ea typeface="MS PGothic" panose="020B0600070205080204" pitchFamily="34" charset="-128"/>
              </a:rPr>
              <a:pPr eaLnBrk="1" hangingPunct="1"/>
              <a:t>24</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7A51BB5-0519-724E-A1C0-A847982AC310}"/>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EA9DB875-E5A6-6946-8C5D-6CD4A4B2B267}"/>
              </a:ext>
            </a:extLst>
          </p:cNvPr>
          <p:cNvSpPr>
            <a:spLocks noGrp="1"/>
          </p:cNvSpPr>
          <p:nvPr>
            <p:ph type="body" idx="1"/>
          </p:nvPr>
        </p:nvSpPr>
        <p:spPr>
          <a:ln/>
        </p:spPr>
        <p:txBody>
          <a:bodyPr/>
          <a:lstStyle/>
          <a:p>
            <a:pPr eaLnBrk="1" hangingPunct="1">
              <a:defRPr/>
            </a:pPr>
            <a:r>
              <a:rPr lang="en-US" altLang="en-US" dirty="0">
                <a:latin typeface="Times New Roman" panose="02020603050405020304" pitchFamily="18" charset="0"/>
              </a:rPr>
              <a:t>Hill et all (2007) provided a helpful benchmark for accessing educational interventions. These included such interventions as new math and reading curriculums, reduced class size, comprehensive school reform among other interventions,</a:t>
            </a:r>
          </a:p>
        </p:txBody>
      </p:sp>
      <p:sp>
        <p:nvSpPr>
          <p:cNvPr id="115716" name="Slide Number Placeholder 3">
            <a:extLst>
              <a:ext uri="{FF2B5EF4-FFF2-40B4-BE49-F238E27FC236}">
                <a16:creationId xmlns:a16="http://schemas.microsoft.com/office/drawing/2014/main" id="{4E0EC12C-D54D-0E47-A801-F4892C7050FE}"/>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4B51E03-C88F-5743-896D-7C32E95A55AD}" type="slidenum">
              <a:rPr lang="en-US" altLang="en-US" sz="1200">
                <a:solidFill>
                  <a:srgbClr val="000000"/>
                </a:solidFill>
                <a:latin typeface="Arial" panose="020B0604020202020204" pitchFamily="34" charset="0"/>
                <a:ea typeface="MS PGothic" panose="020B0600070205080204" pitchFamily="34" charset="-128"/>
              </a:rPr>
              <a:pPr eaLnBrk="1" hangingPunct="1"/>
              <a:t>25</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61B515BF-6A3F-5741-AE7A-BE3C61B2E109}"/>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8C659395-75F7-614A-8517-14BD185E89F4}"/>
              </a:ext>
            </a:extLst>
          </p:cNvPr>
          <p:cNvSpPr>
            <a:spLocks noGrp="1"/>
          </p:cNvSpPr>
          <p:nvPr>
            <p:ph type="body" idx="1"/>
          </p:nvPr>
        </p:nvSpPr>
        <p:spPr>
          <a:ln/>
        </p:spPr>
        <p:txBody>
          <a:bodyPr/>
          <a:lstStyle/>
          <a:p>
            <a:pPr eaLnBrk="1" hangingPunct="1">
              <a:defRPr/>
            </a:pPr>
            <a:r>
              <a:rPr lang="en-US" altLang="en-US" dirty="0">
                <a:latin typeface="Times New Roman" panose="02020603050405020304" pitchFamily="18" charset="0"/>
              </a:rPr>
              <a:t>The impact on math and reading scores is quite amazing considering the amount of time involved in teaching the SSS skills to students is only 5 weekly lessons of 45 minutes and 3 booster lessons spaced one month apart. Very few educational interventions deliver as large or larger impact. Thes foundational skills are essential.</a:t>
            </a:r>
          </a:p>
        </p:txBody>
      </p:sp>
      <p:sp>
        <p:nvSpPr>
          <p:cNvPr id="130052" name="Slide Number Placeholder 3">
            <a:extLst>
              <a:ext uri="{FF2B5EF4-FFF2-40B4-BE49-F238E27FC236}">
                <a16:creationId xmlns:a16="http://schemas.microsoft.com/office/drawing/2014/main" id="{B815FBF2-2181-B244-9EC0-B350A45B0F4A}"/>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E9C70F-FB4D-1D49-9468-ACFD7E65B9B2}" type="slidenum">
              <a:rPr lang="en-US" altLang="en-US" sz="1200">
                <a:solidFill>
                  <a:srgbClr val="000000"/>
                </a:solidFill>
                <a:latin typeface="Arial" panose="020B0604020202020204" pitchFamily="34" charset="0"/>
                <a:ea typeface="MS PGothic" panose="020B0600070205080204" pitchFamily="34" charset="-128"/>
              </a:rPr>
              <a:pPr eaLnBrk="1" hangingPunct="1"/>
              <a:t>26</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F7A9F7A0-8F63-414E-8AE8-65AA0667BE54}"/>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E6C11647-8C1C-844C-B9C2-3B47307435D5}"/>
              </a:ext>
            </a:extLst>
          </p:cNvPr>
          <p:cNvSpPr>
            <a:spLocks noGrp="1"/>
          </p:cNvSpPr>
          <p:nvPr>
            <p:ph type="body" idx="1"/>
          </p:nvPr>
        </p:nvSpPr>
        <p:spPr>
          <a:ln/>
        </p:spPr>
        <p:txBody>
          <a:bodyPr/>
          <a:lstStyle/>
          <a:p>
            <a:pPr eaLnBrk="1" hangingPunct="1">
              <a:defRPr/>
            </a:pPr>
            <a:r>
              <a:rPr lang="en-US" altLang="en-US" dirty="0">
                <a:latin typeface="Times New Roman" panose="02020603050405020304" pitchFamily="18" charset="0"/>
              </a:rPr>
              <a:t>Even though smaller than the impact on math scores, this combination of impacting both math and reading with one limited time intervention is impressive.</a:t>
            </a:r>
          </a:p>
        </p:txBody>
      </p:sp>
      <p:sp>
        <p:nvSpPr>
          <p:cNvPr id="131076" name="Slide Number Placeholder 3">
            <a:extLst>
              <a:ext uri="{FF2B5EF4-FFF2-40B4-BE49-F238E27FC236}">
                <a16:creationId xmlns:a16="http://schemas.microsoft.com/office/drawing/2014/main" id="{D6473CE5-F06E-044D-8A11-50F445048C3E}"/>
              </a:ext>
            </a:extLst>
          </p:cNvPr>
          <p:cNvSpPr>
            <a:spLocks noGrp="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611A81A-D2E6-0E43-997C-40DFDCD41DB4}" type="slidenum">
              <a:rPr lang="en-US" altLang="en-US" sz="1200">
                <a:solidFill>
                  <a:srgbClr val="000000"/>
                </a:solidFill>
                <a:latin typeface="Arial" panose="020B0604020202020204" pitchFamily="34" charset="0"/>
                <a:ea typeface="MS PGothic" panose="020B0600070205080204" pitchFamily="34" charset="-128"/>
              </a:rPr>
              <a:pPr eaLnBrk="1" hangingPunct="1"/>
              <a:t>27</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in addition to impacting math and reading standardized test scores the SSS classroom program impacts all of these plus more areas </a:t>
            </a:r>
          </a:p>
        </p:txBody>
      </p:sp>
      <p:sp>
        <p:nvSpPr>
          <p:cNvPr id="4" name="Slide Number Placeholder 3"/>
          <p:cNvSpPr>
            <a:spLocks noGrp="1"/>
          </p:cNvSpPr>
          <p:nvPr>
            <p:ph type="sldNum" sz="quarter" idx="5"/>
          </p:nvPr>
        </p:nvSpPr>
        <p:spPr/>
        <p:txBody>
          <a:bodyPr/>
          <a:lstStyle/>
          <a:p>
            <a:fld id="{AB631BF0-35F7-C84A-86BA-95A087A9A386}" type="slidenum">
              <a:rPr lang="en-US" altLang="en-US" smtClean="0"/>
              <a:pPr/>
              <a:t>28</a:t>
            </a:fld>
            <a:endParaRPr lang="en-US" altLang="en-US"/>
          </a:p>
        </p:txBody>
      </p:sp>
    </p:spTree>
    <p:extLst>
      <p:ext uri="{BB962C8B-B14F-4D97-AF65-F5344CB8AC3E}">
        <p14:creationId xmlns:p14="http://schemas.microsoft.com/office/powerpoint/2010/main" val="775277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21F7775-03C4-D244-B903-E40617441A12}"/>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EAD864-ADDE-BB4F-B0DA-3441B4717B28}" type="slidenum">
              <a:rPr lang="en-US" altLang="en-US" sz="1200">
                <a:ea typeface="MS PGothic" panose="020B0600070205080204" pitchFamily="34" charset="-128"/>
              </a:rPr>
              <a:pPr/>
              <a:t>30</a:t>
            </a:fld>
            <a:endParaRPr lang="en-US" altLang="en-US" sz="1200">
              <a:ea typeface="MS PGothic" panose="020B0600070205080204" pitchFamily="34" charset="-128"/>
            </a:endParaRPr>
          </a:p>
        </p:txBody>
      </p:sp>
      <p:sp>
        <p:nvSpPr>
          <p:cNvPr id="161794" name="Rectangle 2">
            <a:extLst>
              <a:ext uri="{FF2B5EF4-FFF2-40B4-BE49-F238E27FC236}">
                <a16:creationId xmlns:a16="http://schemas.microsoft.com/office/drawing/2014/main" id="{06E80E9C-3078-FD47-9F4F-53CD69676FC0}"/>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E9AD88B9-8C7E-0D4F-8761-A66F79120019}"/>
              </a:ext>
            </a:extLst>
          </p:cNvPr>
          <p:cNvSpPr>
            <a:spLocks noGrp="1" noChangeArrowheads="1"/>
          </p:cNvSpPr>
          <p:nvPr>
            <p:ph type="body" idx="1"/>
          </p:nvPr>
        </p:nvSpPr>
        <p:spPr/>
        <p:txBody>
          <a:bodyPr/>
          <a:lstStyle/>
          <a:p>
            <a:pPr eaLnBrk="1" hangingPunct="1">
              <a:defRPr/>
            </a:pPr>
            <a:r>
              <a:rPr lang="en-US" altLang="en-US"/>
              <a:t>Teachers reported improved behavior for students participating in the SSS intervention.  As students begin to acquire the skills and confidence necessary for academic success their behavior also improves.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9FFDFD5-AF9B-8F4F-8787-C103758CB934}"/>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CAEDCE-91A9-374F-9320-27C004E1E1A8}" type="slidenum">
              <a:rPr lang="en-US" altLang="en-US" sz="1200"/>
              <a:pPr/>
              <a:t>3</a:t>
            </a:fld>
            <a:endParaRPr lang="en-US" altLang="en-US" sz="1200"/>
          </a:p>
        </p:txBody>
      </p:sp>
      <p:sp>
        <p:nvSpPr>
          <p:cNvPr id="94210" name="Rectangle 2">
            <a:extLst>
              <a:ext uri="{FF2B5EF4-FFF2-40B4-BE49-F238E27FC236}">
                <a16:creationId xmlns:a16="http://schemas.microsoft.com/office/drawing/2014/main" id="{B6E2134A-C61D-B142-A570-4582E3E3895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5B80DA86-6771-7840-BCEE-0E396A3ED6EF}"/>
              </a:ext>
            </a:extLst>
          </p:cNvPr>
          <p:cNvSpPr>
            <a:spLocks noGrp="1" noChangeArrowheads="1"/>
          </p:cNvSpPr>
          <p:nvPr>
            <p:ph type="body" idx="1"/>
          </p:nvPr>
        </p:nvSpPr>
        <p:spPr/>
        <p:txBody>
          <a:bodyPr/>
          <a:lstStyle/>
          <a:p>
            <a:pPr eaLnBrk="1" hangingPunct="1">
              <a:defRPr/>
            </a:pPr>
            <a:r>
              <a:rPr lang="en-US" altLang="en-US" dirty="0"/>
              <a:t>The Student Success Skills (SSS) Program focuses on developing key skills and attitudes in an environment of caring, support, and encouragement that increases student confidence and effort contributing to student success.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9E264005-0DA5-BF4D-8466-FA4D8FFF747F}"/>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997701-E504-3348-BE21-2898476CAB19}" type="slidenum">
              <a:rPr lang="en-US" altLang="en-US" sz="1200">
                <a:ea typeface="MS PGothic" panose="020B0600070205080204" pitchFamily="34" charset="-128"/>
              </a:rPr>
              <a:pPr/>
              <a:t>31</a:t>
            </a:fld>
            <a:endParaRPr lang="en-US" altLang="en-US" sz="1200">
              <a:ea typeface="MS PGothic" panose="020B0600070205080204" pitchFamily="34" charset="-128"/>
            </a:endParaRPr>
          </a:p>
        </p:txBody>
      </p:sp>
      <p:sp>
        <p:nvSpPr>
          <p:cNvPr id="315394" name="Rectangle 2">
            <a:extLst>
              <a:ext uri="{FF2B5EF4-FFF2-40B4-BE49-F238E27FC236}">
                <a16:creationId xmlns:a16="http://schemas.microsoft.com/office/drawing/2014/main" id="{DF1C2371-C97E-BD4E-9B28-D65BE5CA303E}"/>
              </a:ext>
            </a:extLst>
          </p:cNvPr>
          <p:cNvSpPr>
            <a:spLocks noGrp="1" noRot="1" noChangeAspect="1" noChangeArrowheads="1" noTextEdit="1"/>
          </p:cNvSpPr>
          <p:nvPr>
            <p:ph type="sldImg"/>
          </p:nvPr>
        </p:nvSpPr>
        <p:spPr>
          <a:ln/>
        </p:spPr>
      </p:sp>
      <p:sp>
        <p:nvSpPr>
          <p:cNvPr id="315395" name="Rectangle 3">
            <a:extLst>
              <a:ext uri="{FF2B5EF4-FFF2-40B4-BE49-F238E27FC236}">
                <a16:creationId xmlns:a16="http://schemas.microsoft.com/office/drawing/2014/main" id="{D6AC777B-974B-AB46-B3DB-EFA17D86F12C}"/>
              </a:ext>
            </a:extLst>
          </p:cNvPr>
          <p:cNvSpPr>
            <a:spLocks noGrp="1" noChangeArrowheads="1"/>
          </p:cNvSpPr>
          <p:nvPr>
            <p:ph type="body" idx="1"/>
          </p:nvPr>
        </p:nvSpPr>
        <p:spPr/>
        <p:txBody>
          <a:bodyPr/>
          <a:lstStyle/>
          <a:p>
            <a:pPr eaLnBrk="1" hangingPunct="1">
              <a:defRPr/>
            </a:pPr>
            <a:r>
              <a:rPr lang="en-US" altLang="en-US">
                <a:latin typeface="Times New Roman" panose="02020603050405020304" pitchFamily="18" charset="0"/>
              </a:rPr>
              <a:t>Teachers who have experienced/observed the facilitation of the SSS program have shown support.  A group of 45 teachers were asked to rate teach of the items on a one to five “Likert” type scale with 1 being low and 5 being high.  The percentages represent teacher ratings of 4 or 5.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9D6B4823-156A-854C-AD62-5FBC9E4A882B}"/>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F86E2E-4BF0-1D43-A575-ACF5B0FB8D24}" type="slidenum">
              <a:rPr lang="en-US" altLang="en-US" sz="1200">
                <a:ea typeface="MS PGothic" panose="020B0600070205080204" pitchFamily="34" charset="-128"/>
              </a:rPr>
              <a:pPr/>
              <a:t>32</a:t>
            </a:fld>
            <a:endParaRPr lang="en-US" altLang="en-US" sz="1200">
              <a:ea typeface="MS PGothic" panose="020B0600070205080204" pitchFamily="34" charset="-128"/>
            </a:endParaRPr>
          </a:p>
        </p:txBody>
      </p:sp>
      <p:sp>
        <p:nvSpPr>
          <p:cNvPr id="164866" name="Rectangle 2">
            <a:extLst>
              <a:ext uri="{FF2B5EF4-FFF2-40B4-BE49-F238E27FC236}">
                <a16:creationId xmlns:a16="http://schemas.microsoft.com/office/drawing/2014/main" id="{79F46E05-E843-B842-81F0-E2DE05803C57}"/>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0A86127D-AE5A-3940-9908-9CDC340871D0}"/>
              </a:ext>
            </a:extLst>
          </p:cNvPr>
          <p:cNvSpPr>
            <a:spLocks noGrp="1" noChangeArrowheads="1"/>
          </p:cNvSpPr>
          <p:nvPr>
            <p:ph type="body" idx="1"/>
          </p:nvPr>
        </p:nvSpPr>
        <p:spPr/>
        <p:txBody>
          <a:bodyPr/>
          <a:lstStyle/>
          <a:p>
            <a:pPr eaLnBrk="1" hangingPunct="1">
              <a:defRPr/>
            </a:pPr>
            <a:r>
              <a:rPr lang="en-US" altLang="en-US">
                <a:latin typeface="Times New Roman" panose="02020603050405020304" pitchFamily="18" charset="0"/>
              </a:rPr>
              <a:t>There is strong evidence to support the Student Success Skills program as an evidence based intervention improving the academic and social competence of students.</a:t>
            </a:r>
          </a:p>
          <a:p>
            <a:pPr eaLnBrk="1" hangingPunct="1">
              <a:defRPr/>
            </a:pPr>
            <a:r>
              <a:rPr lang="en-US" altLang="en-US">
                <a:latin typeface="Times New Roman" panose="02020603050405020304" pitchFamily="18" charset="0"/>
              </a:rPr>
              <a:t>One of the keys to the success of the SSS program is the collaboration between the school counselor and the classroom teacher.  When the teacher cues her students to use the strategies taught in the SSS program then her students are better able to  master her curriculum.</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The next slides provide an overview of the skills and strategies used in the SSS program.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424E3AC4-DCD0-4749-BC3C-647234F5A4A8}"/>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18B6AE-F387-9045-84B5-4DFD32F8419F}" type="slidenum">
              <a:rPr lang="en-US" altLang="en-US" sz="1200">
                <a:ea typeface="MS PGothic" panose="020B0600070205080204" pitchFamily="34" charset="-128"/>
              </a:rPr>
              <a:pPr/>
              <a:t>33</a:t>
            </a:fld>
            <a:endParaRPr lang="en-US" altLang="en-US" sz="1200">
              <a:ea typeface="MS PGothic" panose="020B0600070205080204" pitchFamily="34" charset="-128"/>
            </a:endParaRPr>
          </a:p>
        </p:txBody>
      </p:sp>
      <p:sp>
        <p:nvSpPr>
          <p:cNvPr id="337922" name="Rectangle 2">
            <a:extLst>
              <a:ext uri="{FF2B5EF4-FFF2-40B4-BE49-F238E27FC236}">
                <a16:creationId xmlns:a16="http://schemas.microsoft.com/office/drawing/2014/main" id="{BDF41267-BC7E-114E-BF73-FF699160AF13}"/>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7A752A9-2282-7C44-9C10-2F6A1F5CC199}"/>
              </a:ext>
            </a:extLst>
          </p:cNvPr>
          <p:cNvSpPr>
            <a:spLocks noGrp="1" noChangeArrowheads="1"/>
          </p:cNvSpPr>
          <p:nvPr>
            <p:ph type="body" idx="1"/>
          </p:nvPr>
        </p:nvSpPr>
        <p:spPr/>
        <p:txBody>
          <a:bodyPr/>
          <a:lstStyle/>
          <a:p>
            <a:pPr eaLnBrk="1" hangingPunct="1">
              <a:defRPr/>
            </a:pPr>
            <a:r>
              <a:rPr lang="en-US" altLang="en-US"/>
              <a:t>There is strong evidence to support the Student Success Skills program as an evidence-based intervention improving the academic and social competence of students.</a:t>
            </a:r>
          </a:p>
          <a:p>
            <a:pPr eaLnBrk="1" hangingPunct="1">
              <a:defRPr/>
            </a:pPr>
            <a:r>
              <a:rPr lang="en-US" altLang="en-US"/>
              <a:t>The next slides provide an overview of the skills and strategies used in the SSS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69864EBB-2053-2444-A157-615576B44D77}"/>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3F558F-E87B-D041-8855-189CBC1C47BB}" type="slidenum">
              <a:rPr lang="en-US" altLang="en-US" sz="1200">
                <a:ea typeface="MS PGothic" panose="020B0600070205080204" pitchFamily="34" charset="-128"/>
              </a:rPr>
              <a:pPr/>
              <a:t>34</a:t>
            </a:fld>
            <a:endParaRPr lang="en-US" altLang="en-US" sz="1200">
              <a:ea typeface="MS PGothic" panose="020B0600070205080204" pitchFamily="34" charset="-128"/>
            </a:endParaRPr>
          </a:p>
        </p:txBody>
      </p:sp>
      <p:sp>
        <p:nvSpPr>
          <p:cNvPr id="342018" name="Rectangle 2">
            <a:extLst>
              <a:ext uri="{FF2B5EF4-FFF2-40B4-BE49-F238E27FC236}">
                <a16:creationId xmlns:a16="http://schemas.microsoft.com/office/drawing/2014/main" id="{7C81D953-7D26-2647-A15D-D1E7ADC144E5}"/>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11A4DE37-9D26-1042-ACCB-7ECB51F96ECB}"/>
              </a:ext>
            </a:extLst>
          </p:cNvPr>
          <p:cNvSpPr>
            <a:spLocks noGrp="1" noChangeArrowheads="1"/>
          </p:cNvSpPr>
          <p:nvPr>
            <p:ph type="body" idx="1"/>
          </p:nvPr>
        </p:nvSpPr>
        <p:spPr/>
        <p:txBody>
          <a:bodyPr/>
          <a:lstStyle/>
          <a:p>
            <a:pPr eaLnBrk="1" hangingPunct="1">
              <a:defRPr/>
            </a:pPr>
            <a:r>
              <a:rPr lang="en-US" altLang="en-US">
                <a:latin typeface="Times New Roman" panose="02020603050405020304" pitchFamily="18" charset="0"/>
              </a:rPr>
              <a:t>One of the keys to the success of the SSS program is the collaboration between the school counselor and the classroom teacher.  When the teacher cues her students to use the strategies taught in the SSS program then her students are better able to master the curriculum.</a:t>
            </a:r>
          </a:p>
          <a:p>
            <a:pPr eaLnBrk="1" hangingPunct="1">
              <a:defRPr/>
            </a:pPr>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6F7782C8-B300-9D43-A730-5BEB055E52C0}"/>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4440D0-BFFD-6D4B-9E48-D1B4209A5D69}" type="slidenum">
              <a:rPr lang="en-US" altLang="en-US" sz="1200">
                <a:ea typeface="MS PGothic" panose="020B0600070205080204" pitchFamily="34" charset="-128"/>
              </a:rPr>
              <a:pPr/>
              <a:t>35</a:t>
            </a:fld>
            <a:endParaRPr lang="en-US" altLang="en-US" sz="1200">
              <a:ea typeface="MS PGothic" panose="020B0600070205080204" pitchFamily="34" charset="-128"/>
            </a:endParaRPr>
          </a:p>
        </p:txBody>
      </p:sp>
      <p:sp>
        <p:nvSpPr>
          <p:cNvPr id="342018" name="Rectangle 2">
            <a:extLst>
              <a:ext uri="{FF2B5EF4-FFF2-40B4-BE49-F238E27FC236}">
                <a16:creationId xmlns:a16="http://schemas.microsoft.com/office/drawing/2014/main" id="{705E3F29-76F4-C547-89DF-82267D0020F8}"/>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3BFCD74E-8B52-1C4F-9CBE-91D3ADC94519}"/>
              </a:ext>
            </a:extLst>
          </p:cNvPr>
          <p:cNvSpPr>
            <a:spLocks noGrp="1" noChangeArrowheads="1"/>
          </p:cNvSpPr>
          <p:nvPr>
            <p:ph type="body" idx="1"/>
          </p:nvPr>
        </p:nvSpPr>
        <p:spPr/>
        <p:txBody>
          <a:bodyPr/>
          <a:lstStyle/>
          <a:p>
            <a:pPr eaLnBrk="1" hangingPunct="1">
              <a:defRPr/>
            </a:pPr>
            <a:r>
              <a:rPr lang="en-US" altLang="en-US">
                <a:latin typeface="Times New Roman" panose="02020603050405020304" pitchFamily="18" charset="0"/>
              </a:rPr>
              <a:t>The Student Success Skills approach is organized around five key areas.  Embedded within each of these areas are specific skills and strategies students can learn to use to help them achieve academic success.  The following slides highlight some of these key skills and strategies.</a:t>
            </a:r>
          </a:p>
          <a:p>
            <a:pPr eaLnBrk="1" hangingPunct="1">
              <a:defRPr/>
            </a:pPr>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D035326-28F2-DF4D-A5D5-9AE68D1825AC}"/>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4D6333-0E5E-6340-B5BF-9878FC8C1751}" type="slidenum">
              <a:rPr lang="en-US" altLang="en-US" sz="1200">
                <a:ea typeface="MS PGothic" panose="020B0600070205080204" pitchFamily="34" charset="-128"/>
              </a:rPr>
              <a:pPr/>
              <a:t>36</a:t>
            </a:fld>
            <a:endParaRPr lang="en-US" altLang="en-US" sz="1200">
              <a:ea typeface="MS PGothic" panose="020B0600070205080204" pitchFamily="34" charset="-128"/>
            </a:endParaRPr>
          </a:p>
        </p:txBody>
      </p:sp>
      <p:sp>
        <p:nvSpPr>
          <p:cNvPr id="185346" name="Rectangle 2">
            <a:extLst>
              <a:ext uri="{FF2B5EF4-FFF2-40B4-BE49-F238E27FC236}">
                <a16:creationId xmlns:a16="http://schemas.microsoft.com/office/drawing/2014/main" id="{CD98A52B-4A87-F54D-9AD7-10C2BA29779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0EE553D8-6EAB-7F46-BD0E-6242B680EE91}"/>
              </a:ext>
            </a:extLst>
          </p:cNvPr>
          <p:cNvSpPr>
            <a:spLocks noGrp="1" noChangeArrowheads="1"/>
          </p:cNvSpPr>
          <p:nvPr>
            <p:ph type="body" idx="1"/>
          </p:nvPr>
        </p:nvSpPr>
        <p:spPr/>
        <p:txBody>
          <a:bodyPr/>
          <a:lstStyle/>
          <a:p>
            <a:pPr eaLnBrk="1" hangingPunct="1">
              <a:defRPr/>
            </a:pPr>
            <a:r>
              <a:rPr lang="en-US" altLang="en-US">
                <a:latin typeface="Times New Roman" panose="02020603050405020304" pitchFamily="18" charset="0"/>
              </a:rPr>
              <a:t>The research supported “Seven Keys to Mastering Any Course” are introduced.  Students identify strengths and areas for improvement each week.  Students learn how to set goals and develop action plans.  It is most effective when teachers utilize the SSS skills and strategies as ongoing academic supports in the classroom.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321A9A6-A962-E74C-926B-C40D1E97487E}"/>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D75496-DF73-BD45-88C6-0895FB2E1388}" type="slidenum">
              <a:rPr lang="en-US" altLang="en-US" sz="1200">
                <a:solidFill>
                  <a:srgbClr val="000000"/>
                </a:solidFill>
                <a:latin typeface="Arial" panose="020B0604020202020204" pitchFamily="34" charset="0"/>
                <a:ea typeface="MS PGothic" panose="020B0600070205080204" pitchFamily="34" charset="-128"/>
              </a:rPr>
              <a:pPr/>
              <a:t>37</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47107" name="Rectangle 2">
            <a:extLst>
              <a:ext uri="{FF2B5EF4-FFF2-40B4-BE49-F238E27FC236}">
                <a16:creationId xmlns:a16="http://schemas.microsoft.com/office/drawing/2014/main" id="{7A48B3A7-D201-3349-85FF-FCC948AF9AB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9A95C8F-74BB-904E-A341-537B1B055426}"/>
              </a:ext>
            </a:extLst>
          </p:cNvPr>
          <p:cNvSpPr>
            <a:spLocks noGrp="1" noChangeArrowheads="1"/>
          </p:cNvSpPr>
          <p:nvPr>
            <p:ph type="body" idx="1"/>
          </p:nvPr>
        </p:nvSpPr>
        <p:spPr/>
        <p:txBody>
          <a:bodyPr/>
          <a:lstStyle/>
          <a:p>
            <a:pPr eaLnBrk="1" hangingPunct="1">
              <a:defRPr/>
            </a:pPr>
            <a:r>
              <a:rPr lang="en-US" altLang="en-US" dirty="0"/>
              <a:t>Students learn to set goals and plan action based on skills learned in the SSS program.   Here are a couple of examples (review slide).</a:t>
            </a:r>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CAD48F73-C73D-AD49-889B-B61E54CB4C5B}"/>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21225F-9923-3F47-B655-13235E3381D6}" type="slidenum">
              <a:rPr lang="en-US" altLang="en-US" sz="1200"/>
              <a:pPr/>
              <a:t>38</a:t>
            </a:fld>
            <a:endParaRPr lang="en-US" altLang="en-US" sz="1200"/>
          </a:p>
        </p:txBody>
      </p:sp>
      <p:sp>
        <p:nvSpPr>
          <p:cNvPr id="189442" name="Rectangle 2">
            <a:extLst>
              <a:ext uri="{FF2B5EF4-FFF2-40B4-BE49-F238E27FC236}">
                <a16:creationId xmlns:a16="http://schemas.microsoft.com/office/drawing/2014/main" id="{4DFCF411-5DCB-B344-9A01-25F59E2383C4}"/>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75BD6BC7-E72C-6247-ABE3-253C7A396A51}"/>
              </a:ext>
            </a:extLst>
          </p:cNvPr>
          <p:cNvSpPr>
            <a:spLocks noGrp="1" noChangeArrowheads="1"/>
          </p:cNvSpPr>
          <p:nvPr>
            <p:ph type="body" idx="1"/>
          </p:nvPr>
        </p:nvSpPr>
        <p:spPr/>
        <p:txBody>
          <a:bodyPr/>
          <a:lstStyle/>
          <a:p>
            <a:pPr eaLnBrk="1" hangingPunct="1">
              <a:defRPr/>
            </a:pPr>
            <a:r>
              <a:rPr lang="en-US" altLang="en-US"/>
              <a:t>Goal setting and progress monitoring are also used to monitor daily life skills.  Students learn how each of the life skills relates to increased energy and positive mood and note their efforts in each of these areas weekly.  Students are taught to look for patterns in their behavior and to make changes as needed.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063DCC1F-6D87-2A4D-AF8F-D719A8B75F01}"/>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8D68A0D-4D81-B54C-8501-DC6D9E1F8777}" type="slidenum">
              <a:rPr lang="en-US" altLang="en-US">
                <a:latin typeface="Arial" panose="020B0604020202020204" pitchFamily="34" charset="0"/>
                <a:ea typeface="MS PGothic" panose="020B0600070205080204" pitchFamily="34" charset="-128"/>
              </a:rPr>
              <a:pPr eaLnBrk="1" hangingPunct="1">
                <a:spcBef>
                  <a:spcPct val="0"/>
                </a:spcBef>
              </a:pPr>
              <a:t>39</a:t>
            </a:fld>
            <a:endParaRPr lang="en-US" altLang="en-US">
              <a:latin typeface="Arial" panose="020B0604020202020204" pitchFamily="34" charset="0"/>
              <a:ea typeface="MS PGothic" panose="020B0600070205080204" pitchFamily="34" charset="-128"/>
            </a:endParaRPr>
          </a:p>
        </p:txBody>
      </p:sp>
      <p:sp>
        <p:nvSpPr>
          <p:cNvPr id="28674" name="Rectangle 2">
            <a:extLst>
              <a:ext uri="{FF2B5EF4-FFF2-40B4-BE49-F238E27FC236}">
                <a16:creationId xmlns:a16="http://schemas.microsoft.com/office/drawing/2014/main" id="{AFA069AF-FA45-0842-8BD1-6AA2E528572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BB070F98-32FD-F647-88CB-8E66C674E0B3}"/>
              </a:ext>
            </a:extLst>
          </p:cNvPr>
          <p:cNvSpPr>
            <a:spLocks noGrp="1" noChangeArrowheads="1"/>
          </p:cNvSpPr>
          <p:nvPr>
            <p:ph type="body" idx="1"/>
          </p:nvPr>
        </p:nvSpPr>
        <p:spPr>
          <a:xfrm>
            <a:off x="685800" y="4343400"/>
            <a:ext cx="54864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a:t>Students participate in several activities geared towards enhancing support and encouragement within the classroom.  In this exercise students work in small groups and share their ideas with the larger group.  When used at the beginning of the year or semester it can help set the tone for academic success.</a:t>
            </a:r>
          </a:p>
          <a:p>
            <a:pPr eaLnBrk="1" hangingPunct="1">
              <a:defRPr/>
            </a:pPr>
            <a:endParaRPr lang="en-US" altLang="en-US" dirty="0">
              <a:latin typeface="Arial" panose="020B0604020202020204" pitchFamily="34" charset="0"/>
              <a:ea typeface="ＭＳ Ｐゴシック" panose="020B060007020508020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57C4509-5631-FE41-A867-FFDB5AE9027E}"/>
              </a:ext>
            </a:extLst>
          </p:cNvPr>
          <p:cNvSpPr>
            <a:spLocks noGrp="1" noChangeArrowheads="1"/>
          </p:cNvSpPr>
          <p:nvPr>
            <p:ph type="sldNum" sz="quarter" idx="5"/>
          </p:nvPr>
        </p:nvSpPr>
        <p:spPr>
          <a:extLst>
            <a:ext uri="{909E8E84-426E-40dd-AFC4-6F175D3DCCD1}"/>
            <a:ext uri="{91240B29-F687-4f45-9708-019B960494DF}"/>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30E425-EACE-6D46-ABE8-75FBB4AA5026}" type="slidenum">
              <a:rPr lang="en-US" altLang="en-US">
                <a:solidFill>
                  <a:srgbClr val="000000"/>
                </a:solidFill>
                <a:latin typeface="Arial" panose="020B0604020202020204" pitchFamily="34" charset="0"/>
                <a:ea typeface="MS PGothic" panose="020B0600070205080204" pitchFamily="34" charset="-128"/>
              </a:rPr>
              <a:pPr>
                <a:spcBef>
                  <a:spcPct val="0"/>
                </a:spcBef>
              </a:pPr>
              <a:t>40</a:t>
            </a:fld>
            <a:endParaRPr lang="en-US" altLang="en-US">
              <a:solidFill>
                <a:srgbClr val="000000"/>
              </a:solidFill>
              <a:latin typeface="Arial" panose="020B0604020202020204" pitchFamily="34" charset="0"/>
              <a:ea typeface="MS PGothic" panose="020B0600070205080204" pitchFamily="34" charset="-128"/>
            </a:endParaRPr>
          </a:p>
        </p:txBody>
      </p:sp>
      <p:sp>
        <p:nvSpPr>
          <p:cNvPr id="49155" name="Rectangle 2">
            <a:extLst>
              <a:ext uri="{FF2B5EF4-FFF2-40B4-BE49-F238E27FC236}">
                <a16:creationId xmlns:a16="http://schemas.microsoft.com/office/drawing/2014/main" id="{EE1C946C-71E2-B444-8047-B1A9F19AAE7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1333982-982D-294D-90DD-EB7700A2C334}"/>
              </a:ext>
            </a:extLst>
          </p:cNvPr>
          <p:cNvSpPr>
            <a:spLocks noGrp="1" noChangeArrowheads="1"/>
          </p:cNvSpPr>
          <p:nvPr>
            <p:ph type="body" idx="1"/>
          </p:nvPr>
        </p:nvSpPr>
        <p:spPr>
          <a:extLst>
            <a:ext uri="{909E8E84-426E-40dd-AFC4-6F175D3DCCD1}"/>
            <a:ext uri="{91240B29-F687-4f45-9708-019B960494DF}"/>
          </a:extLst>
        </p:spPr>
        <p:txBody>
          <a:bodyPr/>
          <a:lstStyle/>
          <a:p>
            <a:pPr eaLnBrk="1" hangingPunct="1">
              <a:defRPr/>
            </a:pPr>
            <a:r>
              <a:rPr lang="en-US" altLang="en-US" dirty="0"/>
              <a:t>Students learn how to listen and provide encouragement to peers.  Students practice in pairs as they share improvements and recognize each other for improvements they are making.</a:t>
            </a:r>
          </a:p>
          <a:p>
            <a:pPr eaLnBrk="1" hangingPunct="1">
              <a:defRPr/>
            </a:pPr>
            <a:endParaRPr lang="en-US" altLang="en-US" i="1"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8A2C9F6-E553-AA46-B6C0-C6B77F577F25}"/>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6F9352-CBFD-C948-A51A-57E27A3C96BA}" type="slidenum">
              <a:rPr lang="en-US" altLang="en-US" sz="1200"/>
              <a:pPr/>
              <a:t>4</a:t>
            </a:fld>
            <a:endParaRPr lang="en-US" altLang="en-US" sz="1200"/>
          </a:p>
        </p:txBody>
      </p:sp>
      <p:sp>
        <p:nvSpPr>
          <p:cNvPr id="290818" name="Rectangle 2">
            <a:extLst>
              <a:ext uri="{FF2B5EF4-FFF2-40B4-BE49-F238E27FC236}">
                <a16:creationId xmlns:a16="http://schemas.microsoft.com/office/drawing/2014/main" id="{772E7C7C-CAE7-FA4C-8447-661E566B5340}"/>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951B06C6-C78C-BD45-9580-BF5052656FA9}"/>
              </a:ext>
            </a:extLst>
          </p:cNvPr>
          <p:cNvSpPr>
            <a:spLocks noGrp="1" noChangeArrowheads="1"/>
          </p:cNvSpPr>
          <p:nvPr>
            <p:ph type="body" idx="1"/>
          </p:nvPr>
        </p:nvSpPr>
        <p:spPr/>
        <p:txBody>
          <a:bodyPr/>
          <a:lstStyle/>
          <a:p>
            <a:pPr eaLnBrk="1" hangingPunct="1">
              <a:defRPr/>
            </a:pPr>
            <a:r>
              <a:rPr lang="en-US" altLang="en-US"/>
              <a:t>The combination of certain skills, attitudes and classroom climate is the heart of the Student Success Skills program and can significantly improve your students academic and social performance this year.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33D4A9AB-62E8-2A44-B658-4D884FA4461A}"/>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7EBD45-9C73-F744-9DC8-290C27168F7D}" type="slidenum">
              <a:rPr lang="en-US" altLang="en-US" sz="1200"/>
              <a:pPr/>
              <a:t>41</a:t>
            </a:fld>
            <a:endParaRPr lang="en-US" altLang="en-US" sz="1200"/>
          </a:p>
        </p:txBody>
      </p:sp>
      <p:sp>
        <p:nvSpPr>
          <p:cNvPr id="319490" name="Rectangle 2">
            <a:extLst>
              <a:ext uri="{FF2B5EF4-FFF2-40B4-BE49-F238E27FC236}">
                <a16:creationId xmlns:a16="http://schemas.microsoft.com/office/drawing/2014/main" id="{DC6E2C44-CDF0-5F48-BDC1-D900129DD487}"/>
              </a:ext>
            </a:extLst>
          </p:cNvPr>
          <p:cNvSpPr>
            <a:spLocks noGrp="1" noRot="1" noChangeAspect="1" noChangeArrowheads="1" noTextEdit="1"/>
          </p:cNvSpPr>
          <p:nvPr>
            <p:ph type="sldImg"/>
          </p:nvPr>
        </p:nvSpPr>
        <p:spPr>
          <a:ln/>
        </p:spPr>
      </p:sp>
      <p:sp>
        <p:nvSpPr>
          <p:cNvPr id="319491" name="Rectangle 3">
            <a:extLst>
              <a:ext uri="{FF2B5EF4-FFF2-40B4-BE49-F238E27FC236}">
                <a16:creationId xmlns:a16="http://schemas.microsoft.com/office/drawing/2014/main" id="{BCC6AE8C-297E-D746-B077-E20BC05C1FB8}"/>
              </a:ext>
            </a:extLst>
          </p:cNvPr>
          <p:cNvSpPr>
            <a:spLocks noGrp="1" noChangeArrowheads="1"/>
          </p:cNvSpPr>
          <p:nvPr>
            <p:ph type="body" idx="1"/>
          </p:nvPr>
        </p:nvSpPr>
        <p:spPr/>
        <p:txBody>
          <a:bodyPr/>
          <a:lstStyle/>
          <a:p>
            <a:pPr eaLnBrk="1" hangingPunct="1">
              <a:defRPr/>
            </a:pPr>
            <a:r>
              <a:rPr lang="en-US" altLang="en-US"/>
              <a:t>Let’s look at a few other strategies.</a:t>
            </a:r>
          </a:p>
          <a:p>
            <a:pPr eaLnBrk="1" hangingPunct="1">
              <a:defRPr/>
            </a:pPr>
            <a:r>
              <a:rPr lang="en-US" altLang="en-US" i="1"/>
              <a:t>NOTE:  It is very helpful to talk with the teacher and enlist their support in reinforcing these memory strategies.  Having some examples from the teacher of graphic organizers and getting the teacher to provide time in class to have students work together to create their own graphic organizers and compare “Most important ideas”  and then make note cards from the graphic organizer before the next test is the best way to show students how powerful these techniques are.   Inspiration Software is one of the leaders in visual learning.  You can download free examples at </a:t>
            </a:r>
            <a:r>
              <a:rPr lang="en-US" altLang="en-US" i="1">
                <a:hlinkClick r:id="rId3"/>
              </a:rPr>
              <a:t>www.inspiration.com</a:t>
            </a:r>
            <a:r>
              <a:rPr lang="en-US" altLang="en-US" i="1"/>
              <a:t>.  Many recent texts have graphic organizers for each chapter.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72944174-9F0A-9048-9FF0-AFB953EAD719}"/>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93DEE9-83A0-0144-ABC6-35FAB02B9676}" type="slidenum">
              <a:rPr lang="en-US" altLang="en-US" sz="1200"/>
              <a:pPr/>
              <a:t>42</a:t>
            </a:fld>
            <a:endParaRPr lang="en-US" altLang="en-US" sz="1200"/>
          </a:p>
        </p:txBody>
      </p:sp>
      <p:sp>
        <p:nvSpPr>
          <p:cNvPr id="229378" name="Rectangle 2">
            <a:extLst>
              <a:ext uri="{FF2B5EF4-FFF2-40B4-BE49-F238E27FC236}">
                <a16:creationId xmlns:a16="http://schemas.microsoft.com/office/drawing/2014/main" id="{2C46A10E-62F6-5644-B219-A136143B1FD6}"/>
              </a:ext>
            </a:extLst>
          </p:cNvPr>
          <p:cNvSpPr>
            <a:spLocks noGrp="1" noRot="1" noChangeAspect="1" noChangeArrowheads="1" noTextEdit="1"/>
          </p:cNvSpPr>
          <p:nvPr>
            <p:ph type="sldImg"/>
          </p:nvPr>
        </p:nvSpPr>
        <p:spPr>
          <a:ln/>
        </p:spPr>
      </p:sp>
      <p:sp>
        <p:nvSpPr>
          <p:cNvPr id="229379" name="Rectangle 3">
            <a:extLst>
              <a:ext uri="{FF2B5EF4-FFF2-40B4-BE49-F238E27FC236}">
                <a16:creationId xmlns:a16="http://schemas.microsoft.com/office/drawing/2014/main" id="{C0282AE8-DDDA-1D4C-B4EA-31B9241311A0}"/>
              </a:ext>
            </a:extLst>
          </p:cNvPr>
          <p:cNvSpPr>
            <a:spLocks noGrp="1" noChangeArrowheads="1"/>
          </p:cNvSpPr>
          <p:nvPr>
            <p:ph type="body" idx="1"/>
          </p:nvPr>
        </p:nvSpPr>
        <p:spPr/>
        <p:txBody>
          <a:bodyPr/>
          <a:lstStyle/>
          <a:p>
            <a:pPr eaLnBrk="1" hangingPunct="1">
              <a:defRPr/>
            </a:pPr>
            <a:r>
              <a:rPr lang="en-US" altLang="en-US"/>
              <a:t>Students participate in an activity using their imagination to create a “Calm Place”  to go to when under pressure.  Students practice slow breathing while picturing themselves in their Calm Place.  As anxiety is reduced, students can begin to focus on the task at hand.  Students learn and practice positive self talk statements *(next slide)  to increase self-confidence in being able to accomplish the task.  Keep Kool Tunes are another fun and motivating way for students to surround themselves with positive messages.  Teachers can cue students to use these strategies as they prepare for testing.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5FAE59-AA86-E746-ACD9-C7106841F681}"/>
              </a:ext>
            </a:extLst>
          </p:cNvPr>
          <p:cNvSpPr>
            <a:spLocks noGrp="1" noChangeArrowheads="1"/>
          </p:cNvSpPr>
          <p:nvPr>
            <p:ph type="sldNum" sz="quarter" idx="5"/>
          </p:nvPr>
        </p:nvSpPr>
        <p:spPr>
          <a:extLst>
            <a:ext uri="{909E8E84-426E-40dd-AFC4-6F175D3DCCD1}"/>
            <a:ext uri="{91240B29-F687-4f45-9708-019B960494DF}"/>
            <a:ext uri="{AF507438-7753-43e0-B8FC-AC1667EBCBE1}"/>
            <a:ext uri="{FAA26D3D-D897-4be2-8F04-BA451C77F1D7}"/>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EC213A0-2277-CA46-9052-E09C19BE7791}" type="slidenum">
              <a:rPr lang="en-US" altLang="en-US">
                <a:latin typeface="Arial" panose="020B0604020202020204" pitchFamily="34" charset="0"/>
                <a:ea typeface="MS PGothic" panose="020B0600070205080204" pitchFamily="34" charset="-128"/>
              </a:rPr>
              <a:pPr eaLnBrk="1" hangingPunct="1">
                <a:spcBef>
                  <a:spcPct val="0"/>
                </a:spcBef>
              </a:pPr>
              <a:t>43</a:t>
            </a:fld>
            <a:endParaRPr lang="en-US" altLang="en-US">
              <a:latin typeface="Arial" panose="020B0604020202020204" pitchFamily="34" charset="0"/>
              <a:ea typeface="MS PGothic" panose="020B0600070205080204" pitchFamily="34" charset="-128"/>
            </a:endParaRPr>
          </a:p>
        </p:txBody>
      </p:sp>
      <p:sp>
        <p:nvSpPr>
          <p:cNvPr id="260098" name="Rectangle 2">
            <a:extLst>
              <a:ext uri="{FF2B5EF4-FFF2-40B4-BE49-F238E27FC236}">
                <a16:creationId xmlns:a16="http://schemas.microsoft.com/office/drawing/2014/main" id="{E4A79319-3058-4D45-8F44-6250369A38D3}"/>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A42948A1-EB8C-5D4B-8B6D-AC3390255F20}"/>
              </a:ext>
            </a:extLst>
          </p:cNvPr>
          <p:cNvSpPr>
            <a:spLocks noGrp="1" noChangeArrowheads="1"/>
          </p:cNvSpPr>
          <p:nvPr>
            <p:ph type="body" idx="1"/>
          </p:nvPr>
        </p:nvSpPr>
        <p:spPr/>
        <p:txBody>
          <a:bodyPr/>
          <a:lstStyle/>
          <a:p>
            <a:pPr eaLnBrk="1" hangingPunct="1">
              <a:defRPr/>
            </a:pPr>
            <a:r>
              <a:rPr lang="en-US" altLang="en-US" dirty="0"/>
              <a:t>Positive self talk and encouraging statements help keep students on track when faced with anxiety and pressure.   Some degree of anxiety and pressure are to be expected as students are asked to perform,  however, when it becomes overwhelming students need strategies to regain control and focus.  Teachers can  notice student efforts to be positive and encouraging and cue them when necessary.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9B3AE2A-FF0C-A04F-979B-099773C692E4}"/>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DE3FC5-384C-6543-80CE-4281C4AE9632}" type="slidenum">
              <a:rPr lang="en-US" altLang="en-US" sz="1200"/>
              <a:pPr/>
              <a:t>44</a:t>
            </a:fld>
            <a:endParaRPr lang="en-US" altLang="en-US" sz="1200"/>
          </a:p>
        </p:txBody>
      </p:sp>
      <p:sp>
        <p:nvSpPr>
          <p:cNvPr id="237570" name="Rectangle 2">
            <a:extLst>
              <a:ext uri="{FF2B5EF4-FFF2-40B4-BE49-F238E27FC236}">
                <a16:creationId xmlns:a16="http://schemas.microsoft.com/office/drawing/2014/main" id="{3A8C57F4-0E6C-0A4E-B9DD-A2B279D34F3A}"/>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B2937F93-F9FE-5D4F-93D7-58793155BB30}"/>
              </a:ext>
            </a:extLst>
          </p:cNvPr>
          <p:cNvSpPr>
            <a:spLocks noGrp="1" noChangeArrowheads="1"/>
          </p:cNvSpPr>
          <p:nvPr>
            <p:ph type="body" idx="1"/>
          </p:nvPr>
        </p:nvSpPr>
        <p:spPr/>
        <p:txBody>
          <a:bodyPr/>
          <a:lstStyle/>
          <a:p>
            <a:pPr eaLnBrk="1" hangingPunct="1">
              <a:defRPr/>
            </a:pPr>
            <a:r>
              <a:rPr lang="en-US" altLang="en-US"/>
              <a:t>Students can combine several strategies for managing pressure starting with being able to imagine themselves being successful.  Students are guided through an activity called “the power of mental practice” followed by practice and progress monitoring.  Increased practice results in improved skills.  If goals are not met, students can identify additional strategies and start over.   Students use positive self-talk and encouragement to notice even small improvements increasing motivation to continue trying.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E70007A-FFC5-3444-BAD7-8D2F1B5F62ED}"/>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61BB2751-2FE3-2B40-876D-D8FEF0B080E9}"/>
              </a:ext>
            </a:extLst>
          </p:cNvPr>
          <p:cNvSpPr>
            <a:spLocks noGrp="1"/>
          </p:cNvSpPr>
          <p:nvPr>
            <p:ph type="body" idx="1"/>
          </p:nvPr>
        </p:nvSpPr>
        <p:spPr>
          <a:extLst>
            <a:ext uri="{909E8E84-426E-40dd-AFC4-6F175D3DCCD1}"/>
            <a:ext uri="{91240B29-F687-4f45-9708-019B960494DF}"/>
          </a:extLst>
        </p:spPr>
        <p:txBody>
          <a:bodyPr/>
          <a:lstStyle/>
          <a:p>
            <a:pPr>
              <a:defRPr/>
            </a:pPr>
            <a:r>
              <a:rPr lang="en-US" altLang="en-US" dirty="0"/>
              <a:t>The Japanese concept of “Kaizen” is a key to the Student Success Skills approach as they set goals, develop plans, and monitor progress towards improved academic and social competence</a:t>
            </a:r>
            <a:endParaRPr 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CFB70026-5889-5643-964F-D3E281403336}"/>
              </a:ext>
            </a:extLst>
          </p:cNvPr>
          <p:cNvSpPr>
            <a:spLocks noGrp="1"/>
          </p:cNvSpPr>
          <p:nvPr>
            <p:ph type="sldNum" sz="quarter" idx="5"/>
          </p:nvPr>
        </p:nvSpPr>
        <p:spPr>
          <a:extLst>
            <a:ext uri="{909E8E84-426E-40dd-AFC4-6F175D3DCCD1}"/>
            <a:ext uri="{91240B29-F687-4f45-9708-019B960494DF}"/>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0DFC7C-CA97-E94F-9E15-53EE39E8E920}" type="slidenum">
              <a:rPr lang="en-US" altLang="en-US">
                <a:latin typeface="Arial" panose="020B0604020202020204" pitchFamily="34" charset="0"/>
                <a:ea typeface="MS PGothic" panose="020B0600070205080204" pitchFamily="34" charset="-128"/>
              </a:rPr>
              <a:pPr>
                <a:spcBef>
                  <a:spcPct val="0"/>
                </a:spcBef>
              </a:pPr>
              <a:t>45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E04232C2-3A34-F74A-9C0D-AC4AD71C24EF}"/>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583120-74A6-CD4E-9B92-873D8B708485}" type="slidenum">
              <a:rPr lang="en-US" altLang="en-US" sz="1200"/>
              <a:pPr/>
              <a:t>46</a:t>
            </a:fld>
            <a:endParaRPr lang="en-US" altLang="en-US" sz="1200"/>
          </a:p>
        </p:txBody>
      </p:sp>
      <p:sp>
        <p:nvSpPr>
          <p:cNvPr id="243714" name="Rectangle 2">
            <a:extLst>
              <a:ext uri="{FF2B5EF4-FFF2-40B4-BE49-F238E27FC236}">
                <a16:creationId xmlns:a16="http://schemas.microsoft.com/office/drawing/2014/main" id="{C660EA8A-3A07-1F4A-AF31-E2D197F0FC52}"/>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7A354B5F-D469-5B4E-B5DB-E99DED8E55AA}"/>
              </a:ext>
            </a:extLst>
          </p:cNvPr>
          <p:cNvSpPr>
            <a:spLocks noGrp="1" noChangeArrowheads="1"/>
          </p:cNvSpPr>
          <p:nvPr>
            <p:ph type="body" idx="1"/>
          </p:nvPr>
        </p:nvSpPr>
        <p:spPr/>
        <p:txBody>
          <a:bodyPr/>
          <a:lstStyle/>
          <a:p>
            <a:pPr eaLnBrk="1" hangingPunct="1">
              <a:defRPr/>
            </a:pPr>
            <a:r>
              <a:rPr lang="en-US" altLang="en-US"/>
              <a:t>The final strategy and area of skill development involves story structure and positive student story telling.  Story structure provides students a strategy to make understanding  and remembering stories easier and helps them become better writers.  Students learn to identify key concepts and to create their own stories based on story starters such as “A time I started a healthy habit, A time I helped someone with a problem, or A time I made a new friend.”  As with all skills and strategies introduced to students through the SSS program, teacher collaboration and incorporation of ideas into daily curriculum enhances learning outcomes.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90E020A-FF81-8247-888E-91A5F6BA99CA}"/>
              </a:ext>
            </a:extLst>
          </p:cNvPr>
          <p:cNvSpPr>
            <a:spLocks noGrp="1" noChangeArrowheads="1"/>
          </p:cNvSpPr>
          <p:nvPr>
            <p:ph type="sldNum" sz="quarter" idx="5"/>
          </p:nvPr>
        </p:nvSpPr>
        <p:spPr>
          <a:extLst>
            <a:ext uri="{909E8E84-426E-40dd-AFC4-6F175D3DCCD1}"/>
            <a:ext uri="{91240B29-F687-4f45-9708-019B960494DF}"/>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C5C7A3-DE6B-F64A-9A11-BA85BCDA1242}" type="slidenum">
              <a:rPr lang="en-US" altLang="en-US">
                <a:latin typeface="Arial" panose="020B0604020202020204" pitchFamily="34" charset="0"/>
                <a:ea typeface="MS PGothic" panose="020B0600070205080204" pitchFamily="34" charset="-128"/>
              </a:rPr>
              <a:pPr>
                <a:spcBef>
                  <a:spcPct val="0"/>
                </a:spcBef>
              </a:pPr>
              <a:t>47</a:t>
            </a:fld>
            <a:endParaRPr lang="en-US" altLang="en-US">
              <a:latin typeface="Arial" panose="020B0604020202020204" pitchFamily="34" charset="0"/>
              <a:ea typeface="MS PGothic" panose="020B0600070205080204" pitchFamily="34" charset="-128"/>
            </a:endParaRPr>
          </a:p>
        </p:txBody>
      </p:sp>
      <p:sp>
        <p:nvSpPr>
          <p:cNvPr id="31747" name="Rectangle 2">
            <a:extLst>
              <a:ext uri="{FF2B5EF4-FFF2-40B4-BE49-F238E27FC236}">
                <a16:creationId xmlns:a16="http://schemas.microsoft.com/office/drawing/2014/main" id="{1E827606-8575-3E47-AC73-090297426DB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9928245-686A-2F4E-9F4C-1EE0EF1CC6B0}"/>
              </a:ext>
            </a:extLst>
          </p:cNvPr>
          <p:cNvSpPr>
            <a:spLocks noGrp="1" noChangeArrowheads="1"/>
          </p:cNvSpPr>
          <p:nvPr>
            <p:ph type="body" idx="1"/>
          </p:nvPr>
        </p:nvSpPr>
        <p:spPr>
          <a:extLst>
            <a:ext uri="{909E8E84-426E-40dd-AFC4-6F175D3DCCD1}"/>
            <a:ext uri="{91240B29-F687-4f45-9708-019B960494DF}"/>
          </a:extLst>
        </p:spPr>
        <p:txBody>
          <a:bodyPr/>
          <a:lstStyle/>
          <a:p>
            <a:pPr marL="228600" indent="-228600" eaLnBrk="1" hangingPunct="1">
              <a:defRPr/>
            </a:pPr>
            <a:r>
              <a:rPr lang="en-US" altLang="en-US" i="1">
                <a:latin typeface="Arial" panose="020B0604020202020204" pitchFamily="34" charset="0"/>
              </a:rPr>
              <a:t>Have students join you in the Optimism Cheer:  Prompt students with these three lines and ask for a choral response: Students repeat the key word or phrase that is underlined  and in blue.</a:t>
            </a:r>
          </a:p>
          <a:p>
            <a:pPr marL="228600" indent="-228600" eaLnBrk="1" hangingPunct="1">
              <a:defRPr/>
            </a:pPr>
            <a:r>
              <a:rPr lang="en-US" altLang="en-US" i="1">
                <a:latin typeface="Arial" panose="020B0604020202020204" pitchFamily="34" charset="0"/>
              </a:rPr>
              <a:t> </a:t>
            </a:r>
          </a:p>
          <a:p>
            <a:pPr marL="228600" indent="-228600" eaLnBrk="1" hangingPunct="1">
              <a:defRPr/>
            </a:pPr>
            <a:r>
              <a:rPr lang="en-US" altLang="en-US" i="1">
                <a:latin typeface="Arial" panose="020B0604020202020204" pitchFamily="34" charset="0"/>
              </a:rPr>
              <a:t> </a:t>
            </a:r>
            <a:r>
              <a:rPr lang="en-US" altLang="en-US">
                <a:latin typeface="Arial" panose="020B0604020202020204" pitchFamily="34" charset="0"/>
              </a:rPr>
              <a:t>Don</a:t>
            </a:r>
            <a:r>
              <a:rPr lang="ja-JP" altLang="en-US">
                <a:latin typeface="Arial" panose="020B0604020202020204" pitchFamily="34" charset="0"/>
              </a:rPr>
              <a:t>’</a:t>
            </a:r>
            <a:r>
              <a:rPr lang="en-US" altLang="ja-JP">
                <a:latin typeface="Arial" panose="020B0604020202020204" pitchFamily="34" charset="0"/>
              </a:rPr>
              <a:t>t doubt your </a:t>
            </a:r>
            <a:r>
              <a:rPr lang="en-US" altLang="ja-JP" b="1" i="1" u="sng">
                <a:latin typeface="Arial" panose="020B0604020202020204" pitchFamily="34" charset="0"/>
              </a:rPr>
              <a:t>ability</a:t>
            </a:r>
            <a:r>
              <a:rPr lang="en-US" altLang="ja-JP" u="sng">
                <a:latin typeface="Arial" panose="020B0604020202020204" pitchFamily="34" charset="0"/>
              </a:rPr>
              <a:t>.</a:t>
            </a:r>
            <a:endParaRPr lang="en-US" altLang="ja-JP">
              <a:latin typeface="Arial" panose="020B0604020202020204" pitchFamily="34" charset="0"/>
            </a:endParaRPr>
          </a:p>
          <a:p>
            <a:pPr marL="228600" indent="-228600" eaLnBrk="1" hangingPunct="1">
              <a:defRPr/>
            </a:pPr>
            <a:endParaRPr lang="en-US" altLang="en-US">
              <a:latin typeface="Arial" panose="020B0604020202020204" pitchFamily="34" charset="0"/>
            </a:endParaRPr>
          </a:p>
          <a:p>
            <a:pPr marL="228600" indent="-228600" eaLnBrk="1" hangingPunct="1">
              <a:defRPr/>
            </a:pPr>
            <a:r>
              <a:rPr lang="en-US" altLang="en-US">
                <a:latin typeface="Arial" panose="020B0604020202020204" pitchFamily="34" charset="0"/>
              </a:rPr>
              <a:t>You can doubt your </a:t>
            </a:r>
            <a:r>
              <a:rPr lang="en-US" altLang="en-US" b="1" i="1" u="sng">
                <a:latin typeface="Arial" panose="020B0604020202020204" pitchFamily="34" charset="0"/>
              </a:rPr>
              <a:t>strategy</a:t>
            </a:r>
            <a:r>
              <a:rPr lang="en-US" altLang="en-US">
                <a:latin typeface="Arial" panose="020B0604020202020204" pitchFamily="34" charset="0"/>
              </a:rPr>
              <a:t>.  </a:t>
            </a:r>
          </a:p>
          <a:p>
            <a:pPr marL="228600" indent="-228600" eaLnBrk="1" hangingPunct="1">
              <a:defRPr/>
            </a:pPr>
            <a:endParaRPr lang="en-US" altLang="en-US">
              <a:latin typeface="Arial" panose="020B0604020202020204" pitchFamily="34" charset="0"/>
            </a:endParaRPr>
          </a:p>
          <a:p>
            <a:pPr marL="228600" indent="-228600" eaLnBrk="1" hangingPunct="1">
              <a:defRPr/>
            </a:pPr>
            <a:r>
              <a:rPr lang="en-US" altLang="en-US">
                <a:latin typeface="Arial" panose="020B0604020202020204" pitchFamily="34" charset="0"/>
              </a:rPr>
              <a:t>  </a:t>
            </a:r>
            <a:r>
              <a:rPr lang="en-US" altLang="en-US" b="1">
                <a:latin typeface="Arial" panose="020B0604020202020204" pitchFamily="34" charset="0"/>
              </a:rPr>
              <a:t> </a:t>
            </a:r>
            <a:r>
              <a:rPr lang="en-US" altLang="en-US">
                <a:latin typeface="Arial" panose="020B0604020202020204" pitchFamily="34" charset="0"/>
              </a:rPr>
              <a:t>If what you are doing is no</a:t>
            </a:r>
            <a:r>
              <a:rPr lang="en-US" altLang="ja-JP">
                <a:latin typeface="Arial" panose="020B0604020202020204" pitchFamily="34" charset="0"/>
              </a:rPr>
              <a:t>t working</a:t>
            </a:r>
            <a:r>
              <a:rPr lang="en-US" altLang="ja-JP" b="1">
                <a:latin typeface="Arial" panose="020B0604020202020204" pitchFamily="34" charset="0"/>
              </a:rPr>
              <a:t> </a:t>
            </a:r>
            <a:r>
              <a:rPr lang="en-US" altLang="ja-JP">
                <a:latin typeface="Arial" panose="020B0604020202020204" pitchFamily="34" charset="0"/>
              </a:rPr>
              <a:t> </a:t>
            </a:r>
            <a:r>
              <a:rPr lang="en-US" altLang="ja-JP" b="1" i="1" u="sng">
                <a:latin typeface="Arial" panose="020B0604020202020204" pitchFamily="34" charset="0"/>
              </a:rPr>
              <a:t>try something different</a:t>
            </a:r>
          </a:p>
          <a:p>
            <a:pPr marL="228600" indent="-228600" eaLnBrk="1" hangingPunct="1">
              <a:defRPr/>
            </a:pPr>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0085B3E-9BDC-0E41-A08B-EABF449FBD7E}"/>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C1B914-08C7-AF4B-AE8A-C8E8293D439A}" type="slidenum">
              <a:rPr lang="en-US" altLang="en-US" sz="1200"/>
              <a:pPr/>
              <a:t>49</a:t>
            </a:fld>
            <a:endParaRPr lang="en-US" altLang="en-US" sz="1200"/>
          </a:p>
        </p:txBody>
      </p:sp>
      <p:sp>
        <p:nvSpPr>
          <p:cNvPr id="286722" name="Rectangle 2">
            <a:extLst>
              <a:ext uri="{FF2B5EF4-FFF2-40B4-BE49-F238E27FC236}">
                <a16:creationId xmlns:a16="http://schemas.microsoft.com/office/drawing/2014/main" id="{8CECE533-19DA-0A4F-9685-B15E8E9BB672}"/>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1CCE2289-E051-9941-9820-FA0BB7F436AC}"/>
              </a:ext>
            </a:extLst>
          </p:cNvPr>
          <p:cNvSpPr>
            <a:spLocks noGrp="1" noChangeArrowheads="1"/>
          </p:cNvSpPr>
          <p:nvPr>
            <p:ph type="body" idx="1"/>
          </p:nvPr>
        </p:nvSpPr>
        <p:spPr/>
        <p:txBody>
          <a:bodyPr/>
          <a:lstStyle/>
          <a:p>
            <a:pPr eaLnBrk="1" hangingPunct="1">
              <a:defRPr/>
            </a:pPr>
            <a:r>
              <a:rPr lang="en-US" altLang="en-US"/>
              <a:t>The SSS Classroom lessons follow a this format.  Embedded within each session are opportunities to evaluate progress and set goals.  Students are also encouraged throughout all sessions to use the listening, encouragement, and coaching skills they are learning and to notice even small improvements in themselves and peers.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E5DEA74-3112-D34B-9449-1AE30C8238E8}"/>
              </a:ext>
            </a:extLst>
          </p:cNvPr>
          <p:cNvSpPr>
            <a:spLocks noGrp="1" noChangeArrowheads="1"/>
          </p:cNvSpPr>
          <p:nvPr>
            <p:ph type="sldNum" sz="quarter" idx="5"/>
          </p:nvPr>
        </p:nvSpPr>
        <p:spPr>
          <a:extLst>
            <a:ext uri="{909E8E84-426E-40dd-AFC4-6F175D3DCCD1}"/>
            <a:ext uri="{91240B29-F687-4f45-9708-019B960494DF}"/>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A92996-A8F4-0441-950D-D154EF34E8E1}" type="slidenum">
              <a:rPr lang="en-US" altLang="en-US">
                <a:solidFill>
                  <a:srgbClr val="000000"/>
                </a:solidFill>
                <a:latin typeface="Arial" panose="020B0604020202020204" pitchFamily="34" charset="0"/>
                <a:ea typeface="MS PGothic" panose="020B0600070205080204" pitchFamily="34" charset="-128"/>
              </a:rPr>
              <a:pPr>
                <a:spcBef>
                  <a:spcPct val="0"/>
                </a:spcBef>
              </a:pPr>
              <a:t>55</a:t>
            </a:fld>
            <a:endParaRPr lang="en-US" altLang="en-US">
              <a:solidFill>
                <a:srgbClr val="000000"/>
              </a:solidFill>
              <a:latin typeface="Arial" panose="020B0604020202020204" pitchFamily="34" charset="0"/>
              <a:ea typeface="MS PGothic" panose="020B0600070205080204" pitchFamily="34" charset="-128"/>
            </a:endParaRPr>
          </a:p>
        </p:txBody>
      </p:sp>
      <p:sp>
        <p:nvSpPr>
          <p:cNvPr id="11267" name="Rectangle 2">
            <a:extLst>
              <a:ext uri="{FF2B5EF4-FFF2-40B4-BE49-F238E27FC236}">
                <a16:creationId xmlns:a16="http://schemas.microsoft.com/office/drawing/2014/main" id="{5EFF5699-053A-9449-AD6C-77286244845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854121F-C2DB-5C43-8CE0-727B3FDF0648}"/>
              </a:ext>
            </a:extLst>
          </p:cNvPr>
          <p:cNvSpPr>
            <a:spLocks noGrp="1" noChangeArrowheads="1"/>
          </p:cNvSpPr>
          <p:nvPr>
            <p:ph type="body" idx="1"/>
          </p:nvPr>
        </p:nvSpPr>
        <p:spPr>
          <a:extLst>
            <a:ext uri="{909E8E84-426E-40dd-AFC4-6F175D3DCCD1}"/>
            <a:ext uri="{91240B29-F687-4f45-9708-019B960494DF}"/>
          </a:extLst>
        </p:spPr>
        <p:txBody>
          <a:bodyPr/>
          <a:lstStyle/>
          <a:p>
            <a:pPr eaLnBrk="1" hangingPunct="1">
              <a:defRPr/>
            </a:pPr>
            <a:r>
              <a:rPr lang="en-US" altLang="en-US" dirty="0"/>
              <a:t>School counselors are part of the educational community focusing on academic achievement by helping students develop the academic, social, and self management skills they need to succeed.  School counselors can support teachers in their instructional efforts to help students achieve academic outcomes in line with their potential.</a:t>
            </a:r>
          </a:p>
          <a:p>
            <a:pPr eaLnBrk="1" hangingPunct="1">
              <a:defRPr/>
            </a:pPr>
            <a:endParaRPr lang="en-US" altLang="en-US" dirty="0"/>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25D838C0-F3BC-2044-B90C-E770CADE4322}"/>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6B0596-A2C7-A343-A493-5E61ACDBFC2C}" type="slidenum">
              <a:rPr lang="en-US" altLang="en-US" sz="1200"/>
              <a:pPr/>
              <a:t>5</a:t>
            </a:fld>
            <a:endParaRPr lang="en-US" altLang="en-US" sz="1200"/>
          </a:p>
        </p:txBody>
      </p:sp>
      <p:sp>
        <p:nvSpPr>
          <p:cNvPr id="290818" name="Rectangle 2">
            <a:extLst>
              <a:ext uri="{FF2B5EF4-FFF2-40B4-BE49-F238E27FC236}">
                <a16:creationId xmlns:a16="http://schemas.microsoft.com/office/drawing/2014/main" id="{9FD5C9E0-CD65-D341-8529-B4EE217793FA}"/>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52470AD7-00BA-A341-821D-0F8438412536}"/>
              </a:ext>
            </a:extLst>
          </p:cNvPr>
          <p:cNvSpPr>
            <a:spLocks noGrp="1" noChangeArrowheads="1"/>
          </p:cNvSpPr>
          <p:nvPr>
            <p:ph type="body" idx="1"/>
          </p:nvPr>
        </p:nvSpPr>
        <p:spPr/>
        <p:txBody>
          <a:bodyPr/>
          <a:lstStyle/>
          <a:p>
            <a:pPr eaLnBrk="1" hangingPunct="1">
              <a:defRPr/>
            </a:pPr>
            <a:r>
              <a:rPr lang="en-US" altLang="en-US" dirty="0"/>
              <a:t>The SSS program focuses on three key skill sets which are fundamental to learning and wellbeing.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19A6BB70-FB1C-3141-9BC5-574ABE1C8D50}"/>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34E39A-924F-C847-ACBD-1E1C08D046F7}" type="slidenum">
              <a:rPr lang="en-US" altLang="en-US" sz="1200"/>
              <a:pPr/>
              <a:t>6</a:t>
            </a:fld>
            <a:endParaRPr lang="en-US" altLang="en-US" sz="1200"/>
          </a:p>
        </p:txBody>
      </p:sp>
      <p:sp>
        <p:nvSpPr>
          <p:cNvPr id="145410" name="Rectangle 2">
            <a:extLst>
              <a:ext uri="{FF2B5EF4-FFF2-40B4-BE49-F238E27FC236}">
                <a16:creationId xmlns:a16="http://schemas.microsoft.com/office/drawing/2014/main" id="{D45A7A3F-209C-4E4A-9F52-6B608805E861}"/>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CCAD896C-6B68-0043-8A84-1DE5451BBA18}"/>
              </a:ext>
            </a:extLst>
          </p:cNvPr>
          <p:cNvSpPr>
            <a:spLocks noGrp="1" noChangeArrowheads="1"/>
          </p:cNvSpPr>
          <p:nvPr>
            <p:ph type="body" idx="1"/>
          </p:nvPr>
        </p:nvSpPr>
        <p:spPr/>
        <p:txBody>
          <a:bodyPr/>
          <a:lstStyle/>
          <a:p>
            <a:pPr eaLnBrk="1" hangingPunct="1">
              <a:defRPr/>
            </a:pPr>
            <a:r>
              <a:rPr lang="en-US" altLang="en-US" dirty="0"/>
              <a:t>Multiple large reviews of research on educational interventions have found a similar set of skills contributing to academic success and are the foundation for the Student Success Skills Program.  These include:  Cognitive/learning skills such as goal setting, progress monitoring, and memory skills;  Social skills such as interpersonal skills, social problem solving, listening, and team-work skills;  Self management skills such as managing attention, motivation, and anger. All three skill sets work in concert and each requires systematic teaching.  </a:t>
            </a:r>
          </a:p>
          <a:p>
            <a:pPr eaLnBrk="1" hangingPunct="1">
              <a:defRPr/>
            </a:pPr>
            <a:endParaRPr lang="en-US" altLang="en-US" dirty="0"/>
          </a:p>
          <a:p>
            <a:pPr eaLnBrk="1" hangingPunct="1">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33:notes"/>
          <p:cNvSpPr>
            <a:spLocks noGrp="1" noRot="1" noChangeAspect="1"/>
          </p:cNvSpPr>
          <p:nvPr>
            <p:ph type="sldImg" idx="2"/>
          </p:nvPr>
        </p:nvSpPr>
        <p:spPr>
          <a:xfrm>
            <a:off x="623570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2" name="Google Shape;1282;p33:notes"/>
          <p:cNvSpPr txBox="1">
            <a:spLocks noGrp="1"/>
          </p:cNvSpPr>
          <p:nvPr>
            <p:ph type="body" idx="1"/>
          </p:nvPr>
        </p:nvSpPr>
        <p:spPr>
          <a:xfrm>
            <a:off x="1734800" y="4632950"/>
            <a:ext cx="13878600" cy="438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Greg</a:t>
            </a:r>
            <a:endParaRPr dirty="0"/>
          </a:p>
          <a:p>
            <a:pPr marL="0" lvl="0" indent="0" algn="l" rtl="0">
              <a:lnSpc>
                <a:spcPct val="100000"/>
              </a:lnSpc>
              <a:spcBef>
                <a:spcPts val="0"/>
              </a:spcBef>
              <a:spcAft>
                <a:spcPts val="0"/>
              </a:spcAft>
              <a:buSzPts val="1100"/>
              <a:buNone/>
            </a:pPr>
            <a:r>
              <a:rPr lang="en-US" dirty="0"/>
              <a:t>Over 25 published SSS studies have measured various outcomes under the heading of  academic, social and self-management skills.</a:t>
            </a:r>
            <a:endParaRPr dirty="0"/>
          </a:p>
          <a:p>
            <a:pPr marL="0" lvl="0" indent="0" algn="l" rtl="0">
              <a:lnSpc>
                <a:spcPct val="100000"/>
              </a:lnSpc>
              <a:spcBef>
                <a:spcPts val="0"/>
              </a:spcBef>
              <a:spcAft>
                <a:spcPts val="0"/>
              </a:spcAft>
              <a:buSzPts val="1100"/>
              <a:buNone/>
            </a:pPr>
            <a:r>
              <a:rPr lang="en-US" dirty="0"/>
              <a:t>Take a look at each category and see if you can find at least 1-2 that would be important to you and your leadership team.</a:t>
            </a:r>
            <a:endParaRPr dirty="0"/>
          </a:p>
        </p:txBody>
      </p:sp>
    </p:spTree>
    <p:extLst>
      <p:ext uri="{BB962C8B-B14F-4D97-AF65-F5344CB8AC3E}">
        <p14:creationId xmlns:p14="http://schemas.microsoft.com/office/powerpoint/2010/main" val="328361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996524-75EE-0144-8D3C-E02AC3107C9D}"/>
              </a:ext>
            </a:extLst>
          </p:cNvPr>
          <p:cNvSpPr>
            <a:spLocks noGrp="1" noChangeArrowheads="1"/>
          </p:cNvSpPr>
          <p:nvPr>
            <p:ph type="sldNum" sz="quarter" idx="5"/>
          </p:nvPr>
        </p:nvSpPr>
        <p:spPr>
          <a:extLst>
            <a:ext uri="{FAA26D3D-D897-4be2-8F04-BA451C77F1D7}"/>
            <a:ext uri="{909E8E84-426E-40dd-AFC4-6F175D3DCCD1}"/>
            <a:ext uri="{91240B29-F687-4f45-9708-019B960494DF}"/>
            <a:ext uri="{AF507438-7753-43e0-B8FC-AC1667EBCBE1}"/>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4D8BD3-20E8-DF4E-B9C9-1E465AC2DCF0}" type="slidenum">
              <a:rPr lang="en-US" altLang="en-US">
                <a:latin typeface="Arial" panose="020B0604020202020204" pitchFamily="34" charset="0"/>
                <a:ea typeface="MS PGothic" panose="020B0600070205080204" pitchFamily="34" charset="-128"/>
              </a:rPr>
              <a:pPr eaLnBrk="1" hangingPunct="1">
                <a:spcBef>
                  <a:spcPct val="0"/>
                </a:spcBef>
              </a:pPr>
              <a:t>8</a:t>
            </a:fld>
            <a:endParaRPr lang="en-US" altLang="en-US">
              <a:latin typeface="Arial" panose="020B0604020202020204" pitchFamily="34" charset="0"/>
              <a:ea typeface="MS PGothic" panose="020B0600070205080204" pitchFamily="34" charset="-128"/>
            </a:endParaRPr>
          </a:p>
        </p:txBody>
      </p:sp>
      <p:sp>
        <p:nvSpPr>
          <p:cNvPr id="561154" name="Rectangle 2">
            <a:extLst>
              <a:ext uri="{FF2B5EF4-FFF2-40B4-BE49-F238E27FC236}">
                <a16:creationId xmlns:a16="http://schemas.microsoft.com/office/drawing/2014/main" id="{0477F61E-4994-AB44-A0BD-55D22236FA81}"/>
              </a:ext>
            </a:extLst>
          </p:cNvPr>
          <p:cNvSpPr>
            <a:spLocks noGrp="1" noRot="1" noChangeAspect="1" noChangeArrowheads="1" noTextEdit="1"/>
          </p:cNvSpPr>
          <p:nvPr>
            <p:ph type="sldImg"/>
          </p:nvPr>
        </p:nvSpPr>
        <p:spPr>
          <a:ln/>
        </p:spPr>
      </p:sp>
      <p:sp>
        <p:nvSpPr>
          <p:cNvPr id="561155" name="Rectangle 3">
            <a:extLst>
              <a:ext uri="{FF2B5EF4-FFF2-40B4-BE49-F238E27FC236}">
                <a16:creationId xmlns:a16="http://schemas.microsoft.com/office/drawing/2014/main" id="{D4CF7674-B0ED-C841-91B1-14BB83DA2EF4}"/>
              </a:ext>
            </a:extLst>
          </p:cNvPr>
          <p:cNvSpPr>
            <a:spLocks noGrp="1" noChangeArrowheads="1"/>
          </p:cNvSpPr>
          <p:nvPr>
            <p:ph type="body" idx="1"/>
          </p:nvPr>
        </p:nvSpPr>
        <p:spPr/>
        <p:txBody>
          <a:bodyPr/>
          <a:lstStyle/>
          <a:p>
            <a:pPr eaLnBrk="1" hangingPunct="1">
              <a:defRPr/>
            </a:pPr>
            <a:r>
              <a:rPr lang="en-US" dirty="0"/>
              <a:t>Key findings of four recent research studies involving school counselor led groups and classroom guidance focused on the Student Success Skills (SSS) approach.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24:notes"/>
          <p:cNvSpPr>
            <a:spLocks noGrp="1" noRot="1" noChangeAspect="1"/>
          </p:cNvSpPr>
          <p:nvPr>
            <p:ph type="sldImg" idx="2"/>
          </p:nvPr>
        </p:nvSpPr>
        <p:spPr>
          <a:xfrm>
            <a:off x="623570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0" name="Google Shape;1180;p24:notes"/>
          <p:cNvSpPr txBox="1">
            <a:spLocks noGrp="1"/>
          </p:cNvSpPr>
          <p:nvPr>
            <p:ph type="body" idx="1"/>
          </p:nvPr>
        </p:nvSpPr>
        <p:spPr>
          <a:xfrm>
            <a:off x="1734800" y="4632950"/>
            <a:ext cx="13878600" cy="43890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Comfortaa"/>
              <a:buAutoNum type="arabicPeriod"/>
            </a:pPr>
            <a:r>
              <a:rPr lang="en-US" dirty="0">
                <a:solidFill>
                  <a:srgbClr val="666666"/>
                </a:solidFill>
                <a:highlight>
                  <a:srgbClr val="FFFFFF"/>
                </a:highlight>
                <a:latin typeface="Comfortaa"/>
                <a:ea typeface="Comfortaa"/>
                <a:cs typeface="Comfortaa"/>
                <a:sym typeface="Comfortaa"/>
              </a:rPr>
              <a:t>The CASEL </a:t>
            </a:r>
            <a:r>
              <a:rPr lang="en-US" i="1" dirty="0">
                <a:solidFill>
                  <a:srgbClr val="666666"/>
                </a:solidFill>
                <a:highlight>
                  <a:srgbClr val="FFFFFF"/>
                </a:highlight>
                <a:latin typeface="Comfortaa"/>
                <a:ea typeface="Comfortaa"/>
                <a:cs typeface="Comfortaa"/>
                <a:sym typeface="Comfortaa"/>
              </a:rPr>
              <a:t>Guide</a:t>
            </a:r>
            <a:r>
              <a:rPr lang="en-US" dirty="0">
                <a:solidFill>
                  <a:srgbClr val="666666"/>
                </a:solidFill>
                <a:highlight>
                  <a:srgbClr val="FFFFFF"/>
                </a:highlight>
                <a:latin typeface="Comfortaa"/>
                <a:ea typeface="Comfortaa"/>
                <a:cs typeface="Comfortaa"/>
                <a:sym typeface="Comfortaa"/>
              </a:rPr>
              <a:t> provides a systematic framework for evaluating the quality of social and emotional programs and applies this framework to identify and rate well-designed, evidence-based SEL programs with potential for broad dissemination to schools across the United States. The </a:t>
            </a:r>
            <a:r>
              <a:rPr lang="en-US" i="1" dirty="0">
                <a:solidFill>
                  <a:srgbClr val="666666"/>
                </a:solidFill>
                <a:highlight>
                  <a:srgbClr val="FFFFFF"/>
                </a:highlight>
                <a:latin typeface="Comfortaa"/>
                <a:ea typeface="Comfortaa"/>
                <a:cs typeface="Comfortaa"/>
                <a:sym typeface="Comfortaa"/>
              </a:rPr>
              <a:t>Guide</a:t>
            </a:r>
            <a:r>
              <a:rPr lang="en-US" dirty="0">
                <a:solidFill>
                  <a:srgbClr val="666666"/>
                </a:solidFill>
                <a:highlight>
                  <a:srgbClr val="FFFFFF"/>
                </a:highlight>
                <a:latin typeface="Comfortaa"/>
                <a:ea typeface="Comfortaa"/>
                <a:cs typeface="Comfortaa"/>
                <a:sym typeface="Comfortaa"/>
              </a:rPr>
              <a:t> also shares best-practice guidelines for district and school teams on how to select and implement SEL programs. Finally, it offers recommendations for future priorities to advance SEL research and practice.</a:t>
            </a:r>
            <a:endParaRPr dirty="0">
              <a:solidFill>
                <a:srgbClr val="666666"/>
              </a:solidFill>
              <a:highlight>
                <a:srgbClr val="FFFFFF"/>
              </a:highlight>
              <a:latin typeface="Comfortaa"/>
              <a:ea typeface="Comfortaa"/>
              <a:cs typeface="Comfortaa"/>
              <a:sym typeface="Comfortaa"/>
            </a:endParaRPr>
          </a:p>
          <a:p>
            <a:pPr marL="457200" lvl="0" indent="-298450" algn="l" rtl="0">
              <a:lnSpc>
                <a:spcPct val="115000"/>
              </a:lnSpc>
              <a:spcBef>
                <a:spcPts val="0"/>
              </a:spcBef>
              <a:spcAft>
                <a:spcPts val="0"/>
              </a:spcAft>
              <a:buClr>
                <a:srgbClr val="666666"/>
              </a:buClr>
              <a:buSzPts val="1100"/>
              <a:buFont typeface="Comfortaa"/>
              <a:buAutoNum type="arabicPeriod"/>
            </a:pPr>
            <a:r>
              <a:rPr lang="en-US" dirty="0">
                <a:solidFill>
                  <a:srgbClr val="101010"/>
                </a:solidFill>
                <a:latin typeface="Comfortaa"/>
                <a:ea typeface="Comfortaa"/>
                <a:cs typeface="Comfortaa"/>
                <a:sym typeface="Comfortaa"/>
              </a:rPr>
              <a:t>The What Works Clearinghouse (WWC) has valuable tools for locating studies that meet the ESSA evidence requirements. Every Student Succeeds Act (ESSA) are designed to ensure that states, districts, and schools can identify programs, practices, products, and policies that work across various populations.</a:t>
            </a:r>
            <a:endParaRPr dirty="0">
              <a:solidFill>
                <a:srgbClr val="101010"/>
              </a:solidFill>
              <a:latin typeface="Comfortaa"/>
              <a:ea typeface="Comfortaa"/>
              <a:cs typeface="Comfortaa"/>
              <a:sym typeface="Comfortaa"/>
            </a:endParaRPr>
          </a:p>
          <a:p>
            <a:pPr marL="457200" lvl="0" indent="-298450" algn="l" rtl="0">
              <a:lnSpc>
                <a:spcPct val="115000"/>
              </a:lnSpc>
              <a:spcBef>
                <a:spcPts val="800"/>
              </a:spcBef>
              <a:spcAft>
                <a:spcPts val="0"/>
              </a:spcAft>
              <a:buClr>
                <a:srgbClr val="101010"/>
              </a:buClr>
              <a:buSzPts val="1100"/>
              <a:buFont typeface="Comfortaa"/>
              <a:buAutoNum type="arabicPeriod"/>
            </a:pPr>
            <a:r>
              <a:rPr lang="en-US" dirty="0">
                <a:solidFill>
                  <a:srgbClr val="4A4A4A"/>
                </a:solidFill>
                <a:highlight>
                  <a:srgbClr val="FFFFFF"/>
                </a:highlight>
                <a:latin typeface="Comfortaa"/>
                <a:ea typeface="Comfortaa"/>
                <a:cs typeface="Comfortaa"/>
                <a:sym typeface="Comfortaa"/>
              </a:rPr>
              <a:t>The Substance Abuse and Mental Health Service Administration Evidence-Based Practices Resource Center provides communities, clinicians, policy-makers and others with the information and tools to incorporate evidence-based practices into their communities or clinical settings.</a:t>
            </a:r>
            <a:endParaRPr dirty="0">
              <a:solidFill>
                <a:srgbClr val="4A4A4A"/>
              </a:solidFill>
              <a:highlight>
                <a:srgbClr val="FFFFFF"/>
              </a:highlight>
              <a:latin typeface="Comfortaa"/>
              <a:ea typeface="Comfortaa"/>
              <a:cs typeface="Comfortaa"/>
              <a:sym typeface="Comfortaa"/>
            </a:endParaRPr>
          </a:p>
          <a:p>
            <a:pPr marL="457200" lvl="0" indent="-298450" algn="l" rtl="0">
              <a:lnSpc>
                <a:spcPct val="115000"/>
              </a:lnSpc>
              <a:spcBef>
                <a:spcPts val="800"/>
              </a:spcBef>
              <a:spcAft>
                <a:spcPts val="0"/>
              </a:spcAft>
              <a:buClr>
                <a:srgbClr val="4A4A4A"/>
              </a:buClr>
              <a:buSzPts val="1100"/>
              <a:buFont typeface="Comfortaa"/>
              <a:buAutoNum type="arabicPeriod"/>
            </a:pPr>
            <a:r>
              <a:rPr lang="en-US" dirty="0">
                <a:solidFill>
                  <a:srgbClr val="333333"/>
                </a:solidFill>
                <a:highlight>
                  <a:srgbClr val="FFFFFF"/>
                </a:highlight>
                <a:latin typeface="Comfortaa"/>
                <a:ea typeface="Comfortaa"/>
                <a:cs typeface="Comfortaa"/>
                <a:sym typeface="Comfortaa"/>
              </a:rPr>
              <a:t>The Johns Hopkins University School of Education's </a:t>
            </a:r>
            <a:r>
              <a:rPr lang="en-US" dirty="0">
                <a:solidFill>
                  <a:srgbClr val="006699"/>
                </a:solidFill>
                <a:highlight>
                  <a:srgbClr val="FFFFFF"/>
                </a:highlight>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Center for Data-Driven Reform in Education </a:t>
            </a:r>
            <a:r>
              <a:rPr lang="en-US" dirty="0">
                <a:solidFill>
                  <a:srgbClr val="333333"/>
                </a:solidFill>
                <a:highlight>
                  <a:srgbClr val="FFFFFF"/>
                </a:highlight>
                <a:latin typeface="Comfortaa"/>
                <a:ea typeface="Comfortaa"/>
                <a:cs typeface="Comfortaa"/>
                <a:sym typeface="Comfortaa"/>
              </a:rPr>
              <a:t>(CDDRE) was established in 2004 as a research center on low-achieving schools. As its name implies, CDDRE carries out research, development, and dissemination of state, district, school, and classroom strategies that use data on student performance to direct reform efforts.</a:t>
            </a:r>
            <a:endParaRPr dirty="0">
              <a:solidFill>
                <a:srgbClr val="333333"/>
              </a:solidFill>
              <a:highlight>
                <a:srgbClr val="FFFFFF"/>
              </a:highlight>
              <a:latin typeface="Comfortaa"/>
              <a:ea typeface="Comfortaa"/>
              <a:cs typeface="Comfortaa"/>
              <a:sym typeface="Comfortaa"/>
            </a:endParaRPr>
          </a:p>
          <a:p>
            <a:pPr marL="457200" lvl="0" indent="-298450" algn="l" rtl="0">
              <a:lnSpc>
                <a:spcPct val="115000"/>
              </a:lnSpc>
              <a:spcBef>
                <a:spcPts val="800"/>
              </a:spcBef>
              <a:spcAft>
                <a:spcPts val="0"/>
              </a:spcAft>
              <a:buClr>
                <a:srgbClr val="333333"/>
              </a:buClr>
              <a:buSzPts val="1100"/>
              <a:buFont typeface="Comfortaa"/>
              <a:buAutoNum type="arabicPeriod"/>
            </a:pPr>
            <a:r>
              <a:rPr lang="en-US" dirty="0">
                <a:latin typeface="Comfortaa"/>
                <a:ea typeface="Comfortaa"/>
                <a:cs typeface="Comfortaa"/>
                <a:sym typeface="Comfortaa"/>
              </a:rPr>
              <a:t>CSCORE is committed to providing a powerful vision for school counseling in 21st-century schools. This includes providing evidence-based resources that support k-12 students in their academic, social/emotional, college and career aspirations and achievements.</a:t>
            </a:r>
            <a:endParaRPr dirty="0">
              <a:latin typeface="Comfortaa"/>
              <a:ea typeface="Comfortaa"/>
              <a:cs typeface="Comfortaa"/>
              <a:sym typeface="Comfortaa"/>
            </a:endParaRPr>
          </a:p>
          <a:p>
            <a:pPr marL="457200" lvl="0" indent="-298450" algn="l" rtl="0">
              <a:lnSpc>
                <a:spcPct val="115000"/>
              </a:lnSpc>
              <a:spcBef>
                <a:spcPts val="800"/>
              </a:spcBef>
              <a:spcAft>
                <a:spcPts val="0"/>
              </a:spcAft>
              <a:buSzPts val="1100"/>
              <a:buFont typeface="Comfortaa"/>
              <a:buAutoNum type="arabicPeriod"/>
            </a:pPr>
            <a:r>
              <a:rPr lang="en-US" dirty="0">
                <a:solidFill>
                  <a:srgbClr val="333333"/>
                </a:solidFill>
                <a:highlight>
                  <a:srgbClr val="FFFFFF"/>
                </a:highlight>
                <a:latin typeface="Comfortaa"/>
                <a:ea typeface="Comfortaa"/>
                <a:cs typeface="Comfortaa"/>
                <a:sym typeface="Comfortaa"/>
              </a:rPr>
              <a:t>The RAND Center for Social and Emotional Learning (SEL) Research provides new evidence about the effectiveness of SEL programs and practices. We also translate that evidence into concrete guidance to inform policy and practice at all levels of the education system.</a:t>
            </a:r>
            <a:endParaRPr dirty="0">
              <a:solidFill>
                <a:srgbClr val="666666"/>
              </a:solidFill>
              <a:highlight>
                <a:srgbClr val="FFFFFF"/>
              </a:highlight>
              <a:latin typeface="Comfortaa"/>
              <a:ea typeface="Comfortaa"/>
              <a:cs typeface="Comfortaa"/>
              <a:sym typeface="Comfortaa"/>
            </a:endParaRPr>
          </a:p>
        </p:txBody>
      </p:sp>
    </p:spTree>
    <p:extLst>
      <p:ext uri="{BB962C8B-B14F-4D97-AF65-F5344CB8AC3E}">
        <p14:creationId xmlns:p14="http://schemas.microsoft.com/office/powerpoint/2010/main" val="4263968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ADDCBDB2-EC6A-FB23-A6D0-6C1C7D0F0174}"/>
              </a:ext>
            </a:extLst>
          </p:cNvPr>
          <p:cNvGrpSpPr>
            <a:grpSpLocks/>
          </p:cNvGrpSpPr>
          <p:nvPr/>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8BD8F007-7D70-B2C6-21A9-1B41006A0CB7}"/>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Rectangle 5">
              <a:extLst>
                <a:ext uri="{FF2B5EF4-FFF2-40B4-BE49-F238E27FC236}">
                  <a16:creationId xmlns:a16="http://schemas.microsoft.com/office/drawing/2014/main" id="{D92AC516-8631-022D-724A-9EE83B4D9328}"/>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grpSp>
      <p:sp>
        <p:nvSpPr>
          <p:cNvPr id="7" name="Freeform 6">
            <a:extLst>
              <a:ext uri="{FF2B5EF4-FFF2-40B4-BE49-F238E27FC236}">
                <a16:creationId xmlns:a16="http://schemas.microsoft.com/office/drawing/2014/main" id="{63CFC009-2CCC-44A9-8C37-7D7267EE3F6E}"/>
              </a:ext>
            </a:extLst>
          </p:cNvPr>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 name="Rectangle 7">
            <a:extLst>
              <a:ext uri="{FF2B5EF4-FFF2-40B4-BE49-F238E27FC236}">
                <a16:creationId xmlns:a16="http://schemas.microsoft.com/office/drawing/2014/main" id="{12D10113-96C1-1B9B-8FD1-2C8C3712F572}"/>
              </a:ext>
            </a:extLst>
          </p:cNvPr>
          <p:cNvSpPr>
            <a:spLocks noChangeArrowheads="1"/>
          </p:cNvSpPr>
          <p:nvPr/>
        </p:nvSpPr>
        <p:spPr bwMode="auto">
          <a:xfrm>
            <a:off x="990600" y="1017588"/>
            <a:ext cx="7178675" cy="4830762"/>
          </a:xfrm>
          <a:prstGeom prst="rect">
            <a:avLst/>
          </a:prstGeom>
          <a:solidFill>
            <a:srgbClr val="FFFFFF"/>
          </a:solid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9" name="Rectangle 8">
            <a:extLst>
              <a:ext uri="{FF2B5EF4-FFF2-40B4-BE49-F238E27FC236}">
                <a16:creationId xmlns:a16="http://schemas.microsoft.com/office/drawing/2014/main" id="{B297658D-CD56-CBB2-BE25-C611BD3E0DB7}"/>
              </a:ext>
            </a:extLst>
          </p:cNvPr>
          <p:cNvSpPr>
            <a:spLocks noChangeArrowheads="1"/>
          </p:cNvSpPr>
          <p:nvPr/>
        </p:nvSpPr>
        <p:spPr bwMode="auto">
          <a:xfrm>
            <a:off x="990600" y="1009650"/>
            <a:ext cx="7180263" cy="4832350"/>
          </a:xfrm>
          <a:prstGeom prst="rect">
            <a:avLst/>
          </a:prstGeom>
          <a:blipFill dpi="0" rotWithShape="1">
            <a:blip r:embed="rId2">
              <a:lum contrast="12000"/>
              <a:grayscl/>
              <a:alphaModFix amt="20000"/>
            </a:blip>
            <a:srcRect/>
            <a:tile tx="0" ty="0" sx="100000" sy="100000" flip="none" algn="tl"/>
          </a:blip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pic>
        <p:nvPicPr>
          <p:cNvPr id="10" name="Picture 2" descr="C:\Users\Administrator\Desktop\Pushpin Dev\Assets\pushpinLeft.png">
            <a:extLst>
              <a:ext uri="{FF2B5EF4-FFF2-40B4-BE49-F238E27FC236}">
                <a16:creationId xmlns:a16="http://schemas.microsoft.com/office/drawing/2014/main" id="{188ECB9A-7BBB-AE8F-4E4C-D2968B242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a:extLst>
              <a:ext uri="{FF2B5EF4-FFF2-40B4-BE49-F238E27FC236}">
                <a16:creationId xmlns:a16="http://schemas.microsoft.com/office/drawing/2014/main" id="{7A23FC93-F89A-D335-3425-772400BFE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ED8D6D45-1CD3-67E7-7FE9-366772D9B2A4}"/>
              </a:ext>
            </a:extLst>
          </p:cNvPr>
          <p:cNvSpPr>
            <a:spLocks noGrp="1"/>
          </p:cNvSpPr>
          <p:nvPr>
            <p:ph type="dt" sz="half" idx="10"/>
          </p:nvPr>
        </p:nvSpPr>
        <p:spPr>
          <a:xfrm>
            <a:off x="6770688" y="5357813"/>
            <a:ext cx="1214437" cy="365125"/>
          </a:xfrm>
        </p:spPr>
        <p:txBody>
          <a:bodyPr/>
          <a:lstStyle>
            <a:lvl1pPr>
              <a:defRPr/>
            </a:lvl1pPr>
          </a:lstStyle>
          <a:p>
            <a:pPr>
              <a:defRPr/>
            </a:pPr>
            <a:fld id="{4BAE5EE4-95B4-FD4D-8A1B-24B666E9989C}" type="datetimeFigureOut">
              <a:rPr lang="en-US" altLang="en-US"/>
              <a:pPr>
                <a:defRPr/>
              </a:pPr>
              <a:t>1/6/25</a:t>
            </a:fld>
            <a:endParaRPr lang="en-US" altLang="en-US"/>
          </a:p>
        </p:txBody>
      </p:sp>
      <p:sp>
        <p:nvSpPr>
          <p:cNvPr id="13" name="Footer Placeholder 4">
            <a:extLst>
              <a:ext uri="{FF2B5EF4-FFF2-40B4-BE49-F238E27FC236}">
                <a16:creationId xmlns:a16="http://schemas.microsoft.com/office/drawing/2014/main" id="{3FAB6473-698D-1C40-8CA9-7859C9AABF00}"/>
              </a:ext>
            </a:extLst>
          </p:cNvPr>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1269552E-CB10-847B-0DB1-B081421B1B05}"/>
              </a:ext>
            </a:extLst>
          </p:cNvPr>
          <p:cNvSpPr>
            <a:spLocks noGrp="1"/>
          </p:cNvSpPr>
          <p:nvPr>
            <p:ph type="sldNum" sz="quarter" idx="12"/>
          </p:nvPr>
        </p:nvSpPr>
        <p:spPr>
          <a:xfrm>
            <a:off x="6213475" y="5357813"/>
            <a:ext cx="554038" cy="365125"/>
          </a:xfrm>
        </p:spPr>
        <p:txBody>
          <a:bodyPr/>
          <a:lstStyle>
            <a:lvl1pPr algn="ctr">
              <a:defRPr/>
            </a:lvl1pPr>
          </a:lstStyle>
          <a:p>
            <a:fld id="{7E4EE1B0-67DB-9F49-A105-2E073C5882CC}" type="slidenum">
              <a:rPr lang="en-US" altLang="en-US"/>
              <a:pPr/>
              <a:t>‹#›</a:t>
            </a:fld>
            <a:endParaRPr lang="en-US" altLang="en-US"/>
          </a:p>
        </p:txBody>
      </p:sp>
    </p:spTree>
    <p:extLst>
      <p:ext uri="{BB962C8B-B14F-4D97-AF65-F5344CB8AC3E}">
        <p14:creationId xmlns:p14="http://schemas.microsoft.com/office/powerpoint/2010/main" val="65964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01590-0A2E-89E0-7DB4-4092FBE85605}"/>
              </a:ext>
            </a:extLst>
          </p:cNvPr>
          <p:cNvSpPr>
            <a:spLocks noGrp="1"/>
          </p:cNvSpPr>
          <p:nvPr>
            <p:ph type="dt" sz="half" idx="10"/>
          </p:nvPr>
        </p:nvSpPr>
        <p:spPr/>
        <p:txBody>
          <a:bodyPr/>
          <a:lstStyle>
            <a:lvl1pPr>
              <a:defRPr/>
            </a:lvl1pPr>
          </a:lstStyle>
          <a:p>
            <a:pPr>
              <a:defRPr/>
            </a:pPr>
            <a:fld id="{0D3CA1FD-C0E2-5845-9F3D-A147608B1F7E}" type="datetimeFigureOut">
              <a:rPr lang="en-US" altLang="en-US"/>
              <a:pPr>
                <a:defRPr/>
              </a:pPr>
              <a:t>1/6/25</a:t>
            </a:fld>
            <a:endParaRPr lang="en-US" altLang="en-US"/>
          </a:p>
        </p:txBody>
      </p:sp>
      <p:sp>
        <p:nvSpPr>
          <p:cNvPr id="5" name="Footer Placeholder 4">
            <a:extLst>
              <a:ext uri="{FF2B5EF4-FFF2-40B4-BE49-F238E27FC236}">
                <a16:creationId xmlns:a16="http://schemas.microsoft.com/office/drawing/2014/main" id="{5BB47A68-2CAA-1747-DD82-72F552BD36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5555EE-B24A-4262-0CF7-978EA12DF1FC}"/>
              </a:ext>
            </a:extLst>
          </p:cNvPr>
          <p:cNvSpPr>
            <a:spLocks noGrp="1"/>
          </p:cNvSpPr>
          <p:nvPr>
            <p:ph type="sldNum" sz="quarter" idx="12"/>
          </p:nvPr>
        </p:nvSpPr>
        <p:spPr/>
        <p:txBody>
          <a:bodyPr/>
          <a:lstStyle>
            <a:lvl1pPr>
              <a:defRPr/>
            </a:lvl1pPr>
          </a:lstStyle>
          <a:p>
            <a:fld id="{99C93F34-D8AD-7145-9186-29A0B994B00A}" type="slidenum">
              <a:rPr lang="en-US" altLang="en-US"/>
              <a:pPr/>
              <a:t>‹#›</a:t>
            </a:fld>
            <a:endParaRPr lang="en-US" altLang="en-US"/>
          </a:p>
        </p:txBody>
      </p:sp>
    </p:spTree>
    <p:extLst>
      <p:ext uri="{BB962C8B-B14F-4D97-AF65-F5344CB8AC3E}">
        <p14:creationId xmlns:p14="http://schemas.microsoft.com/office/powerpoint/2010/main" val="99083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67E0B-ECD4-A7E8-880E-B3BF607C4FEE}"/>
              </a:ext>
            </a:extLst>
          </p:cNvPr>
          <p:cNvSpPr>
            <a:spLocks noGrp="1"/>
          </p:cNvSpPr>
          <p:nvPr>
            <p:ph type="dt" sz="half" idx="10"/>
          </p:nvPr>
        </p:nvSpPr>
        <p:spPr/>
        <p:txBody>
          <a:bodyPr/>
          <a:lstStyle>
            <a:lvl1pPr>
              <a:defRPr/>
            </a:lvl1pPr>
          </a:lstStyle>
          <a:p>
            <a:pPr>
              <a:defRPr/>
            </a:pPr>
            <a:fld id="{0C88447B-30DD-254A-A35D-F2E635CD4F07}" type="datetimeFigureOut">
              <a:rPr lang="en-US" altLang="en-US"/>
              <a:pPr>
                <a:defRPr/>
              </a:pPr>
              <a:t>1/6/25</a:t>
            </a:fld>
            <a:endParaRPr lang="en-US" altLang="en-US"/>
          </a:p>
        </p:txBody>
      </p:sp>
      <p:sp>
        <p:nvSpPr>
          <p:cNvPr id="5" name="Footer Placeholder 4">
            <a:extLst>
              <a:ext uri="{FF2B5EF4-FFF2-40B4-BE49-F238E27FC236}">
                <a16:creationId xmlns:a16="http://schemas.microsoft.com/office/drawing/2014/main" id="{6E2608DA-6199-A208-6101-8FA22FEA50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AB97A0-93E1-9AA4-B0D5-4CFAEC02231E}"/>
              </a:ext>
            </a:extLst>
          </p:cNvPr>
          <p:cNvSpPr>
            <a:spLocks noGrp="1"/>
          </p:cNvSpPr>
          <p:nvPr>
            <p:ph type="sldNum" sz="quarter" idx="12"/>
          </p:nvPr>
        </p:nvSpPr>
        <p:spPr/>
        <p:txBody>
          <a:bodyPr/>
          <a:lstStyle>
            <a:lvl1pPr>
              <a:defRPr/>
            </a:lvl1pPr>
          </a:lstStyle>
          <a:p>
            <a:fld id="{442F3410-8CFB-3F48-A540-F0EC85F9512A}" type="slidenum">
              <a:rPr lang="en-US" altLang="en-US"/>
              <a:pPr/>
              <a:t>‹#›</a:t>
            </a:fld>
            <a:endParaRPr lang="en-US" altLang="en-US"/>
          </a:p>
        </p:txBody>
      </p:sp>
    </p:spTree>
    <p:extLst>
      <p:ext uri="{BB962C8B-B14F-4D97-AF65-F5344CB8AC3E}">
        <p14:creationId xmlns:p14="http://schemas.microsoft.com/office/powerpoint/2010/main" val="154776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00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3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47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3550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B059BF5F-D354-B943-7CA0-58B27F8C53F5}"/>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6F05BF6-4BC6-8DFA-711E-8546814750D3}"/>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65A11AC-2EA4-656A-1E06-3130E8054479}"/>
              </a:ext>
            </a:extLst>
          </p:cNvPr>
          <p:cNvSpPr>
            <a:spLocks noGrp="1" noChangeArrowheads="1"/>
          </p:cNvSpPr>
          <p:nvPr>
            <p:ph type="sldNum" sz="quarter" idx="12"/>
          </p:nvPr>
        </p:nvSpPr>
        <p:spPr/>
        <p:txBody>
          <a:bodyPr/>
          <a:lstStyle>
            <a:lvl1pPr>
              <a:defRPr/>
            </a:lvl1pPr>
          </a:lstStyle>
          <a:p>
            <a:fld id="{71161549-AB39-E34A-8875-7299B9E85159}" type="slidenum">
              <a:rPr lang="en-US" altLang="en-US"/>
              <a:pPr/>
              <a:t>‹#›</a:t>
            </a:fld>
            <a:endParaRPr lang="en-US" altLang="en-US"/>
          </a:p>
        </p:txBody>
      </p:sp>
    </p:spTree>
    <p:extLst>
      <p:ext uri="{BB962C8B-B14F-4D97-AF65-F5344CB8AC3E}">
        <p14:creationId xmlns:p14="http://schemas.microsoft.com/office/powerpoint/2010/main" val="78663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EDEA-AD36-930F-530B-32477BF3E6B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68B0C3-5851-28FB-B93E-207D67554D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911F2B-6360-7099-9E97-02DDDA19D023}"/>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5" name="Footer Placeholder 4">
            <a:extLst>
              <a:ext uri="{FF2B5EF4-FFF2-40B4-BE49-F238E27FC236}">
                <a16:creationId xmlns:a16="http://schemas.microsoft.com/office/drawing/2014/main" id="{269EF4DD-8405-348C-6825-70F3F035F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98905-5DCE-8FCB-B8AE-BF9702379866}"/>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2226235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072B-E24D-4B0C-2852-E8FB49CD7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B9E19-8C28-4655-769A-81C1E9F483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EC1A7-A12A-9132-F9DC-B0D2F4A139A2}"/>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5" name="Footer Placeholder 4">
            <a:extLst>
              <a:ext uri="{FF2B5EF4-FFF2-40B4-BE49-F238E27FC236}">
                <a16:creationId xmlns:a16="http://schemas.microsoft.com/office/drawing/2014/main" id="{C16E0D08-9313-F3ED-FF80-43A58EFFA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19582-21B0-59C8-4E33-575099464CDC}"/>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1476467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D780-FFCF-2049-D491-1699E5075772}"/>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E5FCE49-51C0-9A3C-DC74-41444A63D719}"/>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EDFA6-625B-ADB9-458C-FC22EDB35B1E}"/>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5" name="Footer Placeholder 4">
            <a:extLst>
              <a:ext uri="{FF2B5EF4-FFF2-40B4-BE49-F238E27FC236}">
                <a16:creationId xmlns:a16="http://schemas.microsoft.com/office/drawing/2014/main" id="{881052DB-C818-56F2-C608-8DDFBD554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9724C-C90D-899F-E6D4-CCF727B2AD2C}"/>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282480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EA8E9-25EB-7109-B63A-36FA59210851}"/>
              </a:ext>
            </a:extLst>
          </p:cNvPr>
          <p:cNvSpPr>
            <a:spLocks noGrp="1"/>
          </p:cNvSpPr>
          <p:nvPr>
            <p:ph type="dt" sz="half" idx="10"/>
          </p:nvPr>
        </p:nvSpPr>
        <p:spPr/>
        <p:txBody>
          <a:bodyPr/>
          <a:lstStyle>
            <a:lvl1pPr>
              <a:defRPr/>
            </a:lvl1pPr>
          </a:lstStyle>
          <a:p>
            <a:pPr>
              <a:defRPr/>
            </a:pPr>
            <a:fld id="{50F40E4B-6A19-AC46-A8CD-65CFCE2D1A15}" type="datetimeFigureOut">
              <a:rPr lang="en-US" altLang="en-US"/>
              <a:pPr>
                <a:defRPr/>
              </a:pPr>
              <a:t>1/6/25</a:t>
            </a:fld>
            <a:endParaRPr lang="en-US" altLang="en-US"/>
          </a:p>
        </p:txBody>
      </p:sp>
      <p:sp>
        <p:nvSpPr>
          <p:cNvPr id="5" name="Footer Placeholder 4">
            <a:extLst>
              <a:ext uri="{FF2B5EF4-FFF2-40B4-BE49-F238E27FC236}">
                <a16:creationId xmlns:a16="http://schemas.microsoft.com/office/drawing/2014/main" id="{DF5148D5-7F6F-8043-4892-7C15AF8109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738E0B-9F21-8FB1-477F-8B024454F142}"/>
              </a:ext>
            </a:extLst>
          </p:cNvPr>
          <p:cNvSpPr>
            <a:spLocks noGrp="1"/>
          </p:cNvSpPr>
          <p:nvPr>
            <p:ph type="sldNum" sz="quarter" idx="12"/>
          </p:nvPr>
        </p:nvSpPr>
        <p:spPr/>
        <p:txBody>
          <a:bodyPr/>
          <a:lstStyle>
            <a:lvl1pPr>
              <a:defRPr/>
            </a:lvl1pPr>
          </a:lstStyle>
          <a:p>
            <a:fld id="{4DB66E5B-0A6A-284D-8A74-D1C8A35D81B9}" type="slidenum">
              <a:rPr lang="en-US" altLang="en-US"/>
              <a:pPr/>
              <a:t>‹#›</a:t>
            </a:fld>
            <a:endParaRPr lang="en-US" altLang="en-US"/>
          </a:p>
        </p:txBody>
      </p:sp>
    </p:spTree>
    <p:extLst>
      <p:ext uri="{BB962C8B-B14F-4D97-AF65-F5344CB8AC3E}">
        <p14:creationId xmlns:p14="http://schemas.microsoft.com/office/powerpoint/2010/main" val="1614165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1CDD-A637-F212-D49E-2E0A6F3E9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D3D0C-AFF5-FDC2-B78B-036C5D0B30F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C91A4-3B2B-2B09-7FF4-74BD3D02D95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276BE7-EDA0-2376-4259-A2BD744A3AC9}"/>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6" name="Footer Placeholder 5">
            <a:extLst>
              <a:ext uri="{FF2B5EF4-FFF2-40B4-BE49-F238E27FC236}">
                <a16:creationId xmlns:a16="http://schemas.microsoft.com/office/drawing/2014/main" id="{3EB2C48F-06DC-A88F-BAEE-47182C925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CEA74-CF74-5B2A-1077-4BFA393FFB60}"/>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3615469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D755-E99C-C88A-67C7-F57E67E069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DBC8D-E082-56ED-16C2-C2BA460637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83C8AD-A6E6-DFCA-4C20-D899D5C0016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5C179-2E97-68B7-3A16-F989039E76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C891D-EFA0-E834-4A18-F36D5B33C87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573E8E-AD49-7335-729D-C4E3DC11E5FF}"/>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8" name="Footer Placeholder 7">
            <a:extLst>
              <a:ext uri="{FF2B5EF4-FFF2-40B4-BE49-F238E27FC236}">
                <a16:creationId xmlns:a16="http://schemas.microsoft.com/office/drawing/2014/main" id="{26A65C58-D1AE-2853-BEFE-C8D06999E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8574E-47EA-9063-80E6-2B72FA8DCD5D}"/>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2049288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DB2A-8D8B-9B3B-DC77-62B0EEF3A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F16EA-8F75-5BFF-8411-1E8A006B802C}"/>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4" name="Footer Placeholder 3">
            <a:extLst>
              <a:ext uri="{FF2B5EF4-FFF2-40B4-BE49-F238E27FC236}">
                <a16:creationId xmlns:a16="http://schemas.microsoft.com/office/drawing/2014/main" id="{ED2A4772-C78B-C4B0-CF14-601A123A6F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FE1DB-0045-7F3C-E21D-D4BDB5C31B0F}"/>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3639459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577BF-76B5-11DB-F154-2C7280AA63BA}"/>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3" name="Footer Placeholder 2">
            <a:extLst>
              <a:ext uri="{FF2B5EF4-FFF2-40B4-BE49-F238E27FC236}">
                <a16:creationId xmlns:a16="http://schemas.microsoft.com/office/drawing/2014/main" id="{AF588C1A-DB42-ACF7-D8D5-E683C40A0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FC70AF-42F7-6AF1-6C0E-3985C6907F4B}"/>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3087033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C770-880D-9A86-DAA2-7CB90072CCE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3781C64-7B76-C367-8BB8-0737259E67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74C51-6DBF-8E45-9BDB-3023DF1422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210DC1-8D4C-0363-0BB5-8662B6527FB0}"/>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6" name="Footer Placeholder 5">
            <a:extLst>
              <a:ext uri="{FF2B5EF4-FFF2-40B4-BE49-F238E27FC236}">
                <a16:creationId xmlns:a16="http://schemas.microsoft.com/office/drawing/2014/main" id="{3A185ED3-C57E-5E99-45A4-2CA5F4C7F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EC10F-5A88-69AF-B02F-5F78B4B3399F}"/>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2950082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F463-062C-003A-8594-B9471FBC94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0AE5A9E-841E-6D01-5344-721591CBDE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86F5756-024B-6CDF-D178-FD76E8A8C2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5AB8C7-F1B1-6D04-621B-740FFED9B44F}"/>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6" name="Footer Placeholder 5">
            <a:extLst>
              <a:ext uri="{FF2B5EF4-FFF2-40B4-BE49-F238E27FC236}">
                <a16:creationId xmlns:a16="http://schemas.microsoft.com/office/drawing/2014/main" id="{28E336AD-D96F-452C-5D70-DE9A101177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85362-C7DA-BF23-F20B-9597A3E226EB}"/>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77562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7E1C-D41B-F7C8-9B30-DF26688983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685E3F-96D1-671C-29C6-55898FF880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EE74B-3CCD-D4F0-B195-AA6AE4F918A9}"/>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5" name="Footer Placeholder 4">
            <a:extLst>
              <a:ext uri="{FF2B5EF4-FFF2-40B4-BE49-F238E27FC236}">
                <a16:creationId xmlns:a16="http://schemas.microsoft.com/office/drawing/2014/main" id="{A488F468-0AE8-55FA-FD7B-F1C224781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1DD35-97C6-1A0C-D184-6B737CCAE971}"/>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2276545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7FCCF-31B0-D1C2-F6FA-F560EF576E4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C67EF-A273-C292-415C-636ED4A1CEF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CD946-C9B5-6E4B-6D66-1E05CC325564}"/>
              </a:ext>
            </a:extLst>
          </p:cNvPr>
          <p:cNvSpPr>
            <a:spLocks noGrp="1"/>
          </p:cNvSpPr>
          <p:nvPr>
            <p:ph type="dt" sz="half" idx="10"/>
          </p:nvPr>
        </p:nvSpPr>
        <p:spPr/>
        <p:txBody>
          <a:bodyPr/>
          <a:lstStyle/>
          <a:p>
            <a:fld id="{5312B057-8A88-3741-A3BE-53E53B28DE74}" type="datetimeFigureOut">
              <a:rPr lang="en-US" smtClean="0"/>
              <a:t>1/6/25</a:t>
            </a:fld>
            <a:endParaRPr lang="en-US"/>
          </a:p>
        </p:txBody>
      </p:sp>
      <p:sp>
        <p:nvSpPr>
          <p:cNvPr id="5" name="Footer Placeholder 4">
            <a:extLst>
              <a:ext uri="{FF2B5EF4-FFF2-40B4-BE49-F238E27FC236}">
                <a16:creationId xmlns:a16="http://schemas.microsoft.com/office/drawing/2014/main" id="{1510002C-324E-A336-7B09-23E50B3B5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D8427-4C2A-AE54-9919-BDA2A79DBC88}"/>
              </a:ext>
            </a:extLst>
          </p:cNvPr>
          <p:cNvSpPr>
            <a:spLocks noGrp="1"/>
          </p:cNvSpPr>
          <p:nvPr>
            <p:ph type="sldNum" sz="quarter" idx="12"/>
          </p:nvPr>
        </p:nvSpPr>
        <p:spPr/>
        <p:txBody>
          <a:bodyPr/>
          <a:lstStyle/>
          <a:p>
            <a:fld id="{C815C027-F389-BB49-BA54-A12ABAE37D03}" type="slidenum">
              <a:rPr lang="en-US" smtClean="0"/>
              <a:t>‹#›</a:t>
            </a:fld>
            <a:endParaRPr lang="en-US"/>
          </a:p>
        </p:txBody>
      </p:sp>
    </p:spTree>
    <p:extLst>
      <p:ext uri="{BB962C8B-B14F-4D97-AF65-F5344CB8AC3E}">
        <p14:creationId xmlns:p14="http://schemas.microsoft.com/office/powerpoint/2010/main" val="155913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2">
  <p:cSld name="Custom layout 12">
    <p:bg>
      <p:bgPr>
        <a:solidFill>
          <a:srgbClr val="FFFFFF"/>
        </a:solidFill>
        <a:effectLst/>
      </p:bgPr>
    </p:bg>
    <p:spTree>
      <p:nvGrpSpPr>
        <p:cNvPr id="1" name="Shape 116"/>
        <p:cNvGrpSpPr/>
        <p:nvPr/>
      </p:nvGrpSpPr>
      <p:grpSpPr>
        <a:xfrm>
          <a:off x="0" y="0"/>
          <a:ext cx="0" cy="0"/>
          <a:chOff x="0" y="0"/>
          <a:chExt cx="0" cy="0"/>
        </a:xfrm>
      </p:grpSpPr>
      <p:sp>
        <p:nvSpPr>
          <p:cNvPr id="117" name="Google Shape;117;p21"/>
          <p:cNvSpPr/>
          <p:nvPr/>
        </p:nvSpPr>
        <p:spPr>
          <a:xfrm>
            <a:off x="0" y="0"/>
            <a:ext cx="9144000" cy="6858000"/>
          </a:xfrm>
          <a:prstGeom prst="rect">
            <a:avLst/>
          </a:prstGeom>
          <a:solidFill>
            <a:srgbClr val="FFFFFF"/>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118" name="Google Shape;118;p21"/>
          <p:cNvGrpSpPr/>
          <p:nvPr/>
        </p:nvGrpSpPr>
        <p:grpSpPr>
          <a:xfrm>
            <a:off x="0" y="0"/>
            <a:ext cx="4316700" cy="6858000"/>
            <a:chOff x="0" y="0"/>
            <a:chExt cx="4316700" cy="5143500"/>
          </a:xfrm>
        </p:grpSpPr>
        <p:sp>
          <p:nvSpPr>
            <p:cNvPr id="119" name="Google Shape;119;p21"/>
            <p:cNvSpPr/>
            <p:nvPr/>
          </p:nvSpPr>
          <p:spPr>
            <a:xfrm>
              <a:off x="0" y="0"/>
              <a:ext cx="4316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0" name="Google Shape;120;p21"/>
            <p:cNvSpPr/>
            <p:nvPr/>
          </p:nvSpPr>
          <p:spPr>
            <a:xfrm>
              <a:off x="386075" y="45996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 name="Google Shape;121;p21"/>
            <p:cNvSpPr/>
            <p:nvPr/>
          </p:nvSpPr>
          <p:spPr>
            <a:xfrm>
              <a:off x="841363"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2" name="Google Shape;122;p21"/>
            <p:cNvSpPr/>
            <p:nvPr/>
          </p:nvSpPr>
          <p:spPr>
            <a:xfrm>
              <a:off x="1142492"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3" name="Google Shape;123;p21"/>
            <p:cNvSpPr/>
            <p:nvPr/>
          </p:nvSpPr>
          <p:spPr>
            <a:xfrm>
              <a:off x="3875425"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4" name="Google Shape;124;p21"/>
            <p:cNvSpPr/>
            <p:nvPr/>
          </p:nvSpPr>
          <p:spPr>
            <a:xfrm>
              <a:off x="3732625"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125" name="Google Shape;125;p21"/>
          <p:cNvSpPr txBox="1">
            <a:spLocks noGrp="1"/>
          </p:cNvSpPr>
          <p:nvPr>
            <p:ph type="title"/>
          </p:nvPr>
        </p:nvSpPr>
        <p:spPr>
          <a:xfrm>
            <a:off x="311725" y="871101"/>
            <a:ext cx="3706500" cy="44460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None/>
              <a:defRPr sz="1800">
                <a:solidFill>
                  <a:srgbClr val="FFFFFF"/>
                </a:solidFill>
              </a:defRPr>
            </a:lvl1pPr>
            <a:lvl2pPr lvl="1" algn="l" rtl="0">
              <a:lnSpc>
                <a:spcPct val="100000"/>
              </a:lnSpc>
              <a:spcBef>
                <a:spcPts val="0"/>
              </a:spcBef>
              <a:spcAft>
                <a:spcPts val="0"/>
              </a:spcAft>
              <a:buNone/>
              <a:defRPr sz="1800">
                <a:solidFill>
                  <a:srgbClr val="FFFFFF"/>
                </a:solidFill>
              </a:defRPr>
            </a:lvl2pPr>
            <a:lvl3pPr lvl="2" algn="l" rtl="0">
              <a:lnSpc>
                <a:spcPct val="100000"/>
              </a:lnSpc>
              <a:spcBef>
                <a:spcPts val="0"/>
              </a:spcBef>
              <a:spcAft>
                <a:spcPts val="0"/>
              </a:spcAft>
              <a:buNone/>
              <a:defRPr sz="1800">
                <a:solidFill>
                  <a:srgbClr val="FFFFFF"/>
                </a:solidFill>
              </a:defRPr>
            </a:lvl3pPr>
            <a:lvl4pPr lvl="3" algn="l" rtl="0">
              <a:lnSpc>
                <a:spcPct val="100000"/>
              </a:lnSpc>
              <a:spcBef>
                <a:spcPts val="0"/>
              </a:spcBef>
              <a:spcAft>
                <a:spcPts val="0"/>
              </a:spcAft>
              <a:buNone/>
              <a:defRPr sz="1800">
                <a:solidFill>
                  <a:srgbClr val="FFFFFF"/>
                </a:solidFill>
              </a:defRPr>
            </a:lvl4pPr>
            <a:lvl5pPr lvl="4" algn="l" rtl="0">
              <a:lnSpc>
                <a:spcPct val="100000"/>
              </a:lnSpc>
              <a:spcBef>
                <a:spcPts val="0"/>
              </a:spcBef>
              <a:spcAft>
                <a:spcPts val="0"/>
              </a:spcAft>
              <a:buNone/>
              <a:defRPr sz="1800">
                <a:solidFill>
                  <a:srgbClr val="FFFFFF"/>
                </a:solidFill>
              </a:defRPr>
            </a:lvl5pPr>
            <a:lvl6pPr lvl="5" algn="l" rtl="0">
              <a:lnSpc>
                <a:spcPct val="100000"/>
              </a:lnSpc>
              <a:spcBef>
                <a:spcPts val="0"/>
              </a:spcBef>
              <a:spcAft>
                <a:spcPts val="0"/>
              </a:spcAft>
              <a:buNone/>
              <a:defRPr sz="1800">
                <a:solidFill>
                  <a:srgbClr val="FFFFFF"/>
                </a:solidFill>
              </a:defRPr>
            </a:lvl6pPr>
            <a:lvl7pPr lvl="6" algn="l" rtl="0">
              <a:lnSpc>
                <a:spcPct val="100000"/>
              </a:lnSpc>
              <a:spcBef>
                <a:spcPts val="0"/>
              </a:spcBef>
              <a:spcAft>
                <a:spcPts val="0"/>
              </a:spcAft>
              <a:buNone/>
              <a:defRPr sz="1800">
                <a:solidFill>
                  <a:srgbClr val="FFFFFF"/>
                </a:solidFill>
              </a:defRPr>
            </a:lvl7pPr>
            <a:lvl8pPr lvl="7" algn="l" rtl="0">
              <a:lnSpc>
                <a:spcPct val="100000"/>
              </a:lnSpc>
              <a:spcBef>
                <a:spcPts val="0"/>
              </a:spcBef>
              <a:spcAft>
                <a:spcPts val="0"/>
              </a:spcAft>
              <a:buNone/>
              <a:defRPr sz="1800">
                <a:solidFill>
                  <a:srgbClr val="FFFFFF"/>
                </a:solidFill>
              </a:defRPr>
            </a:lvl8pPr>
            <a:lvl9pPr lvl="8" algn="l" rtl="0">
              <a:lnSpc>
                <a:spcPct val="100000"/>
              </a:lnSpc>
              <a:spcBef>
                <a:spcPts val="0"/>
              </a:spcBef>
              <a:spcAft>
                <a:spcPts val="0"/>
              </a:spcAft>
              <a:buNone/>
              <a:defRPr sz="1800">
                <a:solidFill>
                  <a:srgbClr val="FFFFFF"/>
                </a:solidFill>
              </a:defRPr>
            </a:lvl9pPr>
          </a:lstStyle>
          <a:p>
            <a:endParaRPr/>
          </a:p>
        </p:txBody>
      </p:sp>
      <p:sp>
        <p:nvSpPr>
          <p:cNvPr id="126" name="Google Shape;126;p21"/>
          <p:cNvSpPr txBox="1">
            <a:spLocks noGrp="1"/>
          </p:cNvSpPr>
          <p:nvPr>
            <p:ph type="body" idx="1"/>
          </p:nvPr>
        </p:nvSpPr>
        <p:spPr>
          <a:xfrm>
            <a:off x="4620575" y="871100"/>
            <a:ext cx="4211700" cy="4988400"/>
          </a:xfrm>
          <a:prstGeom prst="rect">
            <a:avLst/>
          </a:prstGeom>
          <a:noFill/>
        </p:spPr>
        <p:txBody>
          <a:bodyPr spcFirstLastPara="1" wrap="square" lIns="91425" tIns="91425" rIns="91425" bIns="91425" anchor="t" anchorCtr="0">
            <a:noAutofit/>
          </a:bodyPr>
          <a:lstStyle>
            <a:lvl1pPr marL="342900" lvl="0" indent="-228600" algn="l" rtl="0">
              <a:lnSpc>
                <a:spcPct val="115000"/>
              </a:lnSpc>
              <a:spcBef>
                <a:spcPts val="0"/>
              </a:spcBef>
              <a:spcAft>
                <a:spcPts val="0"/>
              </a:spcAft>
              <a:buClr>
                <a:srgbClr val="284F7D"/>
              </a:buClr>
              <a:buSzPts val="1200"/>
              <a:buChar char="●"/>
              <a:defRPr sz="900">
                <a:solidFill>
                  <a:schemeClr val="lt1"/>
                </a:solidFill>
              </a:defRPr>
            </a:lvl1pPr>
            <a:lvl2pPr marL="685800" lvl="1" indent="-219075" algn="l" rtl="0">
              <a:lnSpc>
                <a:spcPct val="115000"/>
              </a:lnSpc>
              <a:spcBef>
                <a:spcPts val="1200"/>
              </a:spcBef>
              <a:spcAft>
                <a:spcPts val="0"/>
              </a:spcAft>
              <a:buClr>
                <a:srgbClr val="284F7D"/>
              </a:buClr>
              <a:buSzPts val="1000"/>
              <a:buChar char="○"/>
              <a:defRPr sz="750">
                <a:solidFill>
                  <a:schemeClr val="lt1"/>
                </a:solidFill>
              </a:defRPr>
            </a:lvl2pPr>
            <a:lvl3pPr marL="1028700" lvl="2" indent="-219075" algn="l" rtl="0">
              <a:lnSpc>
                <a:spcPct val="115000"/>
              </a:lnSpc>
              <a:spcBef>
                <a:spcPts val="1200"/>
              </a:spcBef>
              <a:spcAft>
                <a:spcPts val="0"/>
              </a:spcAft>
              <a:buClr>
                <a:srgbClr val="284F7D"/>
              </a:buClr>
              <a:buSzPts val="1000"/>
              <a:buChar char="■"/>
              <a:defRPr sz="750">
                <a:solidFill>
                  <a:schemeClr val="lt1"/>
                </a:solidFill>
              </a:defRPr>
            </a:lvl3pPr>
            <a:lvl4pPr marL="1371600" lvl="3" indent="-219075" algn="l" rtl="0">
              <a:lnSpc>
                <a:spcPct val="115000"/>
              </a:lnSpc>
              <a:spcBef>
                <a:spcPts val="1200"/>
              </a:spcBef>
              <a:spcAft>
                <a:spcPts val="0"/>
              </a:spcAft>
              <a:buClr>
                <a:srgbClr val="284F7D"/>
              </a:buClr>
              <a:buSzPts val="1000"/>
              <a:buChar char="●"/>
              <a:defRPr sz="750">
                <a:solidFill>
                  <a:schemeClr val="lt1"/>
                </a:solidFill>
              </a:defRPr>
            </a:lvl4pPr>
            <a:lvl5pPr marL="1714500" lvl="4" indent="-219075" algn="l" rtl="0">
              <a:lnSpc>
                <a:spcPct val="115000"/>
              </a:lnSpc>
              <a:spcBef>
                <a:spcPts val="1200"/>
              </a:spcBef>
              <a:spcAft>
                <a:spcPts val="0"/>
              </a:spcAft>
              <a:buClr>
                <a:srgbClr val="284F7D"/>
              </a:buClr>
              <a:buSzPts val="1000"/>
              <a:buChar char="○"/>
              <a:defRPr sz="750">
                <a:solidFill>
                  <a:schemeClr val="lt1"/>
                </a:solidFill>
              </a:defRPr>
            </a:lvl5pPr>
            <a:lvl6pPr marL="2057400" lvl="5" indent="-219075" algn="l" rtl="0">
              <a:lnSpc>
                <a:spcPct val="115000"/>
              </a:lnSpc>
              <a:spcBef>
                <a:spcPts val="1200"/>
              </a:spcBef>
              <a:spcAft>
                <a:spcPts val="0"/>
              </a:spcAft>
              <a:buClr>
                <a:srgbClr val="284F7D"/>
              </a:buClr>
              <a:buSzPts val="1000"/>
              <a:buChar char="■"/>
              <a:defRPr sz="750">
                <a:solidFill>
                  <a:schemeClr val="lt1"/>
                </a:solidFill>
              </a:defRPr>
            </a:lvl6pPr>
            <a:lvl7pPr marL="2400300" lvl="6" indent="-219075" algn="l" rtl="0">
              <a:lnSpc>
                <a:spcPct val="115000"/>
              </a:lnSpc>
              <a:spcBef>
                <a:spcPts val="1200"/>
              </a:spcBef>
              <a:spcAft>
                <a:spcPts val="0"/>
              </a:spcAft>
              <a:buClr>
                <a:srgbClr val="284F7D"/>
              </a:buClr>
              <a:buSzPts val="1000"/>
              <a:buChar char="●"/>
              <a:defRPr sz="750">
                <a:solidFill>
                  <a:schemeClr val="lt1"/>
                </a:solidFill>
              </a:defRPr>
            </a:lvl7pPr>
            <a:lvl8pPr marL="2743200" lvl="7" indent="-219075" algn="l" rtl="0">
              <a:lnSpc>
                <a:spcPct val="115000"/>
              </a:lnSpc>
              <a:spcBef>
                <a:spcPts val="1200"/>
              </a:spcBef>
              <a:spcAft>
                <a:spcPts val="0"/>
              </a:spcAft>
              <a:buClr>
                <a:srgbClr val="284F7D"/>
              </a:buClr>
              <a:buSzPts val="1000"/>
              <a:buChar char="○"/>
              <a:defRPr sz="750">
                <a:solidFill>
                  <a:schemeClr val="lt1"/>
                </a:solidFill>
              </a:defRPr>
            </a:lvl8pPr>
            <a:lvl9pPr marL="3086100" lvl="8" indent="-219075" algn="l" rtl="0">
              <a:lnSpc>
                <a:spcPct val="115000"/>
              </a:lnSpc>
              <a:spcBef>
                <a:spcPts val="1200"/>
              </a:spcBef>
              <a:spcAft>
                <a:spcPts val="1200"/>
              </a:spcAft>
              <a:buClr>
                <a:srgbClr val="284F7D"/>
              </a:buClr>
              <a:buSzPts val="1000"/>
              <a:buChar char="■"/>
              <a:defRPr sz="750">
                <a:solidFill>
                  <a:schemeClr val="lt1"/>
                </a:solidFill>
              </a:defRPr>
            </a:lvl9pPr>
          </a:lstStyle>
          <a:p>
            <a:endParaRPr/>
          </a:p>
        </p:txBody>
      </p:sp>
      <p:sp>
        <p:nvSpPr>
          <p:cNvPr id="127" name="Google Shape;127;p21"/>
          <p:cNvSpPr txBox="1">
            <a:spLocks noGrp="1"/>
          </p:cNvSpPr>
          <p:nvPr>
            <p:ph type="sldNum" idx="12"/>
          </p:nvPr>
        </p:nvSpPr>
        <p:spPr>
          <a:xfrm>
            <a:off x="8472458" y="6217623"/>
            <a:ext cx="548700" cy="5248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750">
                <a:solidFill>
                  <a:srgbClr val="616161"/>
                </a:solidFill>
              </a:defRPr>
            </a:lvl1pPr>
            <a:lvl2pPr lvl="1" algn="r" rtl="0">
              <a:lnSpc>
                <a:spcPct val="100000"/>
              </a:lnSpc>
              <a:spcAft>
                <a:spcPts val="0"/>
              </a:spcAft>
              <a:buNone/>
              <a:defRPr sz="750">
                <a:solidFill>
                  <a:srgbClr val="616161"/>
                </a:solidFill>
              </a:defRPr>
            </a:lvl2pPr>
            <a:lvl3pPr lvl="2" algn="r" rtl="0">
              <a:lnSpc>
                <a:spcPct val="100000"/>
              </a:lnSpc>
              <a:spcAft>
                <a:spcPts val="0"/>
              </a:spcAft>
              <a:buNone/>
              <a:defRPr sz="750">
                <a:solidFill>
                  <a:srgbClr val="616161"/>
                </a:solidFill>
              </a:defRPr>
            </a:lvl3pPr>
            <a:lvl4pPr lvl="3" algn="r" rtl="0">
              <a:lnSpc>
                <a:spcPct val="100000"/>
              </a:lnSpc>
              <a:spcAft>
                <a:spcPts val="0"/>
              </a:spcAft>
              <a:buNone/>
              <a:defRPr sz="750">
                <a:solidFill>
                  <a:srgbClr val="616161"/>
                </a:solidFill>
              </a:defRPr>
            </a:lvl4pPr>
            <a:lvl5pPr lvl="4" algn="r" rtl="0">
              <a:lnSpc>
                <a:spcPct val="100000"/>
              </a:lnSpc>
              <a:spcAft>
                <a:spcPts val="0"/>
              </a:spcAft>
              <a:buNone/>
              <a:defRPr sz="750">
                <a:solidFill>
                  <a:srgbClr val="616161"/>
                </a:solidFill>
              </a:defRPr>
            </a:lvl5pPr>
            <a:lvl6pPr lvl="5" algn="r" rtl="0">
              <a:lnSpc>
                <a:spcPct val="100000"/>
              </a:lnSpc>
              <a:spcAft>
                <a:spcPts val="0"/>
              </a:spcAft>
              <a:buNone/>
              <a:defRPr sz="750">
                <a:solidFill>
                  <a:srgbClr val="616161"/>
                </a:solidFill>
              </a:defRPr>
            </a:lvl6pPr>
            <a:lvl7pPr lvl="6" algn="r" rtl="0">
              <a:lnSpc>
                <a:spcPct val="100000"/>
              </a:lnSpc>
              <a:spcAft>
                <a:spcPts val="0"/>
              </a:spcAft>
              <a:buNone/>
              <a:defRPr sz="750">
                <a:solidFill>
                  <a:srgbClr val="616161"/>
                </a:solidFill>
              </a:defRPr>
            </a:lvl7pPr>
            <a:lvl8pPr lvl="7" algn="r" rtl="0">
              <a:lnSpc>
                <a:spcPct val="100000"/>
              </a:lnSpc>
              <a:spcAft>
                <a:spcPts val="0"/>
              </a:spcAft>
              <a:buNone/>
              <a:defRPr sz="750">
                <a:solidFill>
                  <a:srgbClr val="616161"/>
                </a:solidFill>
              </a:defRPr>
            </a:lvl8pPr>
            <a:lvl9pPr lvl="8" algn="r" rtl="0">
              <a:lnSpc>
                <a:spcPct val="100000"/>
              </a:lnSpc>
              <a:spcAft>
                <a:spcPts val="0"/>
              </a:spcAft>
              <a:buNone/>
              <a:defRPr sz="750">
                <a:solidFill>
                  <a:srgbClr val="61616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091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TLE DESIGN 1 ">
  <p:cSld name="TITTLE DESIGN 1 ">
    <p:bg>
      <p:bgPr>
        <a:solidFill>
          <a:srgbClr val="FFC39F"/>
        </a:solidFill>
        <a:effectLst/>
      </p:bgPr>
    </p:bg>
    <p:spTree>
      <p:nvGrpSpPr>
        <p:cNvPr id="1" name="Shape 42"/>
        <p:cNvGrpSpPr/>
        <p:nvPr/>
      </p:nvGrpSpPr>
      <p:grpSpPr>
        <a:xfrm>
          <a:off x="0" y="0"/>
          <a:ext cx="0" cy="0"/>
          <a:chOff x="0" y="0"/>
          <a:chExt cx="0" cy="0"/>
        </a:xfrm>
      </p:grpSpPr>
      <p:sp>
        <p:nvSpPr>
          <p:cNvPr id="43" name="Google Shape;43;p54"/>
          <p:cNvSpPr txBox="1">
            <a:spLocks noGrp="1"/>
          </p:cNvSpPr>
          <p:nvPr>
            <p:ph type="title"/>
          </p:nvPr>
        </p:nvSpPr>
        <p:spPr>
          <a:xfrm>
            <a:off x="408637" y="623969"/>
            <a:ext cx="85458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200"/>
              <a:buNone/>
              <a:defRPr sz="2200" i="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Tree>
    <p:extLst>
      <p:ext uri="{BB962C8B-B14F-4D97-AF65-F5344CB8AC3E}">
        <p14:creationId xmlns:p14="http://schemas.microsoft.com/office/powerpoint/2010/main" val="64249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AA64F-8E12-1DBA-909D-F532438D7341}"/>
              </a:ext>
            </a:extLst>
          </p:cNvPr>
          <p:cNvSpPr>
            <a:spLocks noGrp="1"/>
          </p:cNvSpPr>
          <p:nvPr>
            <p:ph type="dt" sz="half" idx="10"/>
          </p:nvPr>
        </p:nvSpPr>
        <p:spPr/>
        <p:txBody>
          <a:bodyPr/>
          <a:lstStyle>
            <a:lvl1pPr>
              <a:defRPr/>
            </a:lvl1pPr>
          </a:lstStyle>
          <a:p>
            <a:pPr>
              <a:defRPr/>
            </a:pPr>
            <a:fld id="{8D2D4884-CE15-8A45-9003-08B55EA22AD0}" type="datetimeFigureOut">
              <a:rPr lang="en-US" altLang="en-US"/>
              <a:pPr>
                <a:defRPr/>
              </a:pPr>
              <a:t>1/6/25</a:t>
            </a:fld>
            <a:endParaRPr lang="en-US" altLang="en-US"/>
          </a:p>
        </p:txBody>
      </p:sp>
      <p:sp>
        <p:nvSpPr>
          <p:cNvPr id="5" name="Footer Placeholder 4">
            <a:extLst>
              <a:ext uri="{FF2B5EF4-FFF2-40B4-BE49-F238E27FC236}">
                <a16:creationId xmlns:a16="http://schemas.microsoft.com/office/drawing/2014/main" id="{11ECFB79-4350-7CA5-3A85-92879A97F1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CAD86F-C55D-9B07-11DB-9C417FF149C5}"/>
              </a:ext>
            </a:extLst>
          </p:cNvPr>
          <p:cNvSpPr>
            <a:spLocks noGrp="1"/>
          </p:cNvSpPr>
          <p:nvPr>
            <p:ph type="sldNum" sz="quarter" idx="12"/>
          </p:nvPr>
        </p:nvSpPr>
        <p:spPr/>
        <p:txBody>
          <a:bodyPr/>
          <a:lstStyle>
            <a:lvl1pPr>
              <a:defRPr/>
            </a:lvl1pPr>
          </a:lstStyle>
          <a:p>
            <a:fld id="{EBC22E72-B686-2344-903D-D1B4E089D3EA}" type="slidenum">
              <a:rPr lang="en-US" altLang="en-US"/>
              <a:pPr/>
              <a:t>‹#›</a:t>
            </a:fld>
            <a:endParaRPr lang="en-US" altLang="en-US"/>
          </a:p>
        </p:txBody>
      </p:sp>
    </p:spTree>
    <p:extLst>
      <p:ext uri="{BB962C8B-B14F-4D97-AF65-F5344CB8AC3E}">
        <p14:creationId xmlns:p14="http://schemas.microsoft.com/office/powerpoint/2010/main" val="769045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gf363f7d889_0_1392"/>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f363f7d889_0_1392"/>
          <p:cNvSpPr txBox="1">
            <a:spLocks noGrp="1"/>
          </p:cNvSpPr>
          <p:nvPr>
            <p:ph type="body" idx="1"/>
          </p:nvPr>
        </p:nvSpPr>
        <p:spPr>
          <a:xfrm>
            <a:off x="311700" y="1536633"/>
            <a:ext cx="8520525" cy="4555200"/>
          </a:xfrm>
          <a:prstGeom prst="rect">
            <a:avLst/>
          </a:prstGeom>
        </p:spPr>
        <p:txBody>
          <a:bodyPr spcFirstLastPara="1" wrap="square" lIns="121900" tIns="121900" rIns="121900" bIns="121900" anchor="t" anchorCtr="0">
            <a:normAutofit/>
          </a:bodyPr>
          <a:lstStyle>
            <a:lvl1pPr marL="342900" lvl="0" indent="-285750">
              <a:spcBef>
                <a:spcPts val="0"/>
              </a:spcBef>
              <a:spcAft>
                <a:spcPts val="0"/>
              </a:spcAft>
              <a:buSzPts val="2400"/>
              <a:buChar char="●"/>
              <a:defRPr/>
            </a:lvl1pPr>
            <a:lvl2pPr marL="685800" lvl="1" indent="-261938">
              <a:spcBef>
                <a:spcPts val="0"/>
              </a:spcBef>
              <a:spcAft>
                <a:spcPts val="0"/>
              </a:spcAft>
              <a:buSzPts val="1900"/>
              <a:buChar char="○"/>
              <a:defRPr/>
            </a:lvl2pPr>
            <a:lvl3pPr marL="1028700" lvl="2" indent="-261938">
              <a:spcBef>
                <a:spcPts val="0"/>
              </a:spcBef>
              <a:spcAft>
                <a:spcPts val="0"/>
              </a:spcAft>
              <a:buSzPts val="1900"/>
              <a:buChar char="■"/>
              <a:defRPr/>
            </a:lvl3pPr>
            <a:lvl4pPr marL="1371600" lvl="3" indent="-261938">
              <a:spcBef>
                <a:spcPts val="0"/>
              </a:spcBef>
              <a:spcAft>
                <a:spcPts val="0"/>
              </a:spcAft>
              <a:buSzPts val="1900"/>
              <a:buChar char="●"/>
              <a:defRPr/>
            </a:lvl4pPr>
            <a:lvl5pPr marL="1714500" lvl="4" indent="-261938">
              <a:spcBef>
                <a:spcPts val="0"/>
              </a:spcBef>
              <a:spcAft>
                <a:spcPts val="0"/>
              </a:spcAft>
              <a:buSzPts val="1900"/>
              <a:buChar char="○"/>
              <a:defRPr/>
            </a:lvl5pPr>
            <a:lvl6pPr marL="2057400" lvl="5" indent="-261938">
              <a:spcBef>
                <a:spcPts val="0"/>
              </a:spcBef>
              <a:spcAft>
                <a:spcPts val="0"/>
              </a:spcAft>
              <a:buSzPts val="1900"/>
              <a:buChar char="■"/>
              <a:defRPr/>
            </a:lvl6pPr>
            <a:lvl7pPr marL="2400300" lvl="6" indent="-261938">
              <a:spcBef>
                <a:spcPts val="0"/>
              </a:spcBef>
              <a:spcAft>
                <a:spcPts val="0"/>
              </a:spcAft>
              <a:buSzPts val="1900"/>
              <a:buChar char="●"/>
              <a:defRPr/>
            </a:lvl7pPr>
            <a:lvl8pPr marL="2743200" lvl="7" indent="-261938">
              <a:spcBef>
                <a:spcPts val="0"/>
              </a:spcBef>
              <a:spcAft>
                <a:spcPts val="0"/>
              </a:spcAft>
              <a:buSzPts val="1900"/>
              <a:buChar char="○"/>
              <a:defRPr/>
            </a:lvl8pPr>
            <a:lvl9pPr marL="3086100" lvl="8" indent="-261938">
              <a:spcBef>
                <a:spcPts val="0"/>
              </a:spcBef>
              <a:spcAft>
                <a:spcPts val="0"/>
              </a:spcAft>
              <a:buSzPts val="1900"/>
              <a:buChar char="■"/>
              <a:defRPr/>
            </a:lvl9pPr>
          </a:lstStyle>
          <a:p>
            <a:endParaRPr/>
          </a:p>
        </p:txBody>
      </p:sp>
      <p:sp>
        <p:nvSpPr>
          <p:cNvPr id="23" name="Google Shape;23;gf363f7d889_0_1392"/>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US" smtClean="0"/>
              <a:pPr>
                <a:spcBef>
                  <a:spcPts val="0"/>
                </a:spcBef>
                <a:spcAft>
                  <a:spcPts val="0"/>
                </a:spcAft>
              </a:pPr>
              <a:t>‹#›</a:t>
            </a:fld>
            <a:endParaRPr lang="en-US"/>
          </a:p>
        </p:txBody>
      </p:sp>
    </p:spTree>
    <p:extLst>
      <p:ext uri="{BB962C8B-B14F-4D97-AF65-F5344CB8AC3E}">
        <p14:creationId xmlns:p14="http://schemas.microsoft.com/office/powerpoint/2010/main" val="2487549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TLE &amp; THREE COLUMNS">
  <p:cSld name="TITTLE &amp; THREE COLUMNS">
    <p:bg>
      <p:bgPr>
        <a:solidFill>
          <a:srgbClr val="FFC39F"/>
        </a:solidFill>
        <a:effectLst/>
      </p:bgPr>
    </p:bg>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1251626" y="3737567"/>
            <a:ext cx="18414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sz="1400" i="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a:endParaRPr/>
          </a:p>
        </p:txBody>
      </p:sp>
      <p:sp>
        <p:nvSpPr>
          <p:cNvPr id="59" name="Google Shape;59;p59"/>
          <p:cNvSpPr txBox="1">
            <a:spLocks noGrp="1"/>
          </p:cNvSpPr>
          <p:nvPr>
            <p:ph type="subTitle" idx="1"/>
          </p:nvPr>
        </p:nvSpPr>
        <p:spPr>
          <a:xfrm>
            <a:off x="1252500" y="4454000"/>
            <a:ext cx="1841400" cy="465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a:endParaRPr/>
          </a:p>
        </p:txBody>
      </p:sp>
      <p:sp>
        <p:nvSpPr>
          <p:cNvPr id="60" name="Google Shape;60;p59"/>
          <p:cNvSpPr txBox="1">
            <a:spLocks noGrp="1"/>
          </p:cNvSpPr>
          <p:nvPr>
            <p:ph type="title" idx="2"/>
          </p:nvPr>
        </p:nvSpPr>
        <p:spPr>
          <a:xfrm>
            <a:off x="3651315" y="3737567"/>
            <a:ext cx="18414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sz="1400" i="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a:endParaRPr/>
          </a:p>
        </p:txBody>
      </p:sp>
      <p:sp>
        <p:nvSpPr>
          <p:cNvPr id="61" name="Google Shape;61;p59"/>
          <p:cNvSpPr txBox="1">
            <a:spLocks noGrp="1"/>
          </p:cNvSpPr>
          <p:nvPr>
            <p:ph type="subTitle" idx="3"/>
          </p:nvPr>
        </p:nvSpPr>
        <p:spPr>
          <a:xfrm>
            <a:off x="3652223" y="4454000"/>
            <a:ext cx="1841400" cy="465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a:endParaRPr/>
          </a:p>
        </p:txBody>
      </p:sp>
      <p:sp>
        <p:nvSpPr>
          <p:cNvPr id="62" name="Google Shape;62;p59"/>
          <p:cNvSpPr txBox="1">
            <a:spLocks noGrp="1"/>
          </p:cNvSpPr>
          <p:nvPr>
            <p:ph type="title" idx="4"/>
          </p:nvPr>
        </p:nvSpPr>
        <p:spPr>
          <a:xfrm>
            <a:off x="6051952" y="3737567"/>
            <a:ext cx="18414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sz="1400" i="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a:endParaRPr/>
          </a:p>
        </p:txBody>
      </p:sp>
      <p:sp>
        <p:nvSpPr>
          <p:cNvPr id="63" name="Google Shape;63;p59"/>
          <p:cNvSpPr txBox="1">
            <a:spLocks noGrp="1"/>
          </p:cNvSpPr>
          <p:nvPr>
            <p:ph type="subTitle" idx="5"/>
          </p:nvPr>
        </p:nvSpPr>
        <p:spPr>
          <a:xfrm>
            <a:off x="6052849" y="4454000"/>
            <a:ext cx="1841400" cy="465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a:endParaRPr/>
          </a:p>
        </p:txBody>
      </p:sp>
      <p:sp>
        <p:nvSpPr>
          <p:cNvPr id="64" name="Google Shape;64;p59"/>
          <p:cNvSpPr txBox="1">
            <a:spLocks noGrp="1"/>
          </p:cNvSpPr>
          <p:nvPr>
            <p:ph type="title" idx="6"/>
          </p:nvPr>
        </p:nvSpPr>
        <p:spPr>
          <a:xfrm>
            <a:off x="705000" y="455333"/>
            <a:ext cx="7734000" cy="708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200"/>
              <a:buNone/>
              <a:defRPr sz="2200" i="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1302838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994A2-6087-3844-8814-2ADD61603623}" type="datetimeFigureOut">
              <a:rPr lang="en-US" smtClean="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835CD-071F-0740-9D99-68F1479B11D1}" type="slidenum">
              <a:rPr lang="en-US" smtClean="0"/>
              <a:t>‹#›</a:t>
            </a:fld>
            <a:endParaRPr lang="en-US"/>
          </a:p>
        </p:txBody>
      </p:sp>
      <p:sp>
        <p:nvSpPr>
          <p:cNvPr id="9" name="Freeform: Shape 19">
            <a:extLst>
              <a:ext uri="{FF2B5EF4-FFF2-40B4-BE49-F238E27FC236}">
                <a16:creationId xmlns:a16="http://schemas.microsoft.com/office/drawing/2014/main" id="{0ABE38EB-6435-FF8C-EF2F-384765DED68E}"/>
              </a:ext>
            </a:extLst>
          </p:cNvPr>
          <p:cNvSpPr/>
          <p:nvPr userDrawn="1"/>
        </p:nvSpPr>
        <p:spPr>
          <a:xfrm>
            <a:off x="1200151" y="1153228"/>
            <a:ext cx="6893719"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
        <p:nvSpPr>
          <p:cNvPr id="10" name="Freeform: Shape 17">
            <a:extLst>
              <a:ext uri="{FF2B5EF4-FFF2-40B4-BE49-F238E27FC236}">
                <a16:creationId xmlns:a16="http://schemas.microsoft.com/office/drawing/2014/main" id="{B05AFC35-2923-4930-7BCD-591E3B476820}"/>
              </a:ext>
            </a:extLst>
          </p:cNvPr>
          <p:cNvSpPr/>
          <p:nvPr userDrawn="1"/>
        </p:nvSpPr>
        <p:spPr>
          <a:xfrm>
            <a:off x="2096691" y="0"/>
            <a:ext cx="5102357"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Tree>
    <p:extLst>
      <p:ext uri="{BB962C8B-B14F-4D97-AF65-F5344CB8AC3E}">
        <p14:creationId xmlns:p14="http://schemas.microsoft.com/office/powerpoint/2010/main" val="3224590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994A2-6087-3844-8814-2ADD61603623}" type="datetimeFigureOut">
              <a:rPr lang="en-US" smtClean="0"/>
              <a:t>1/6/25</a:t>
            </a:fld>
            <a:endParaRPr lang="en-US"/>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794447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994A2-6087-3844-8814-2ADD61603623}" type="datetimeFigureOut">
              <a:rPr lang="en-US" smtClean="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835CD-071F-0740-9D99-68F1479B11D1}" type="slidenum">
              <a:rPr lang="en-US" smtClean="0"/>
              <a:t>‹#›</a:t>
            </a:fld>
            <a:endParaRPr lang="en-US"/>
          </a:p>
        </p:txBody>
      </p:sp>
      <p:sp>
        <p:nvSpPr>
          <p:cNvPr id="7" name="Freeform: Shape 33">
            <a:extLst>
              <a:ext uri="{FF2B5EF4-FFF2-40B4-BE49-F238E27FC236}">
                <a16:creationId xmlns:a16="http://schemas.microsoft.com/office/drawing/2014/main" id="{C7A1668C-5EB9-D17F-2DD5-AB332707422D}"/>
              </a:ext>
            </a:extLst>
          </p:cNvPr>
          <p:cNvSpPr/>
          <p:nvPr userDrawn="1"/>
        </p:nvSpPr>
        <p:spPr>
          <a:xfrm>
            <a:off x="1547127" y="686475"/>
            <a:ext cx="5830972"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
        <p:nvSpPr>
          <p:cNvPr id="8" name="Freeform: Shape 45">
            <a:extLst>
              <a:ext uri="{FF2B5EF4-FFF2-40B4-BE49-F238E27FC236}">
                <a16:creationId xmlns:a16="http://schemas.microsoft.com/office/drawing/2014/main" id="{7912A1B5-A2F3-1F76-B655-D2CD008190EC}"/>
              </a:ext>
            </a:extLst>
          </p:cNvPr>
          <p:cNvSpPr/>
          <p:nvPr userDrawn="1"/>
        </p:nvSpPr>
        <p:spPr>
          <a:xfrm>
            <a:off x="5707689" y="1"/>
            <a:ext cx="1705251"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800" dirty="0">
              <a:solidFill>
                <a:schemeClr val="tx1"/>
              </a:solidFill>
            </a:endParaRPr>
          </a:p>
        </p:txBody>
      </p:sp>
      <p:sp>
        <p:nvSpPr>
          <p:cNvPr id="9" name="Freeform: Shape 42">
            <a:extLst>
              <a:ext uri="{FF2B5EF4-FFF2-40B4-BE49-F238E27FC236}">
                <a16:creationId xmlns:a16="http://schemas.microsoft.com/office/drawing/2014/main" id="{DA091E0F-DC0B-BEEF-C7BC-1911E9454FED}"/>
              </a:ext>
            </a:extLst>
          </p:cNvPr>
          <p:cNvSpPr/>
          <p:nvPr userDrawn="1"/>
        </p:nvSpPr>
        <p:spPr>
          <a:xfrm>
            <a:off x="7412939" y="2"/>
            <a:ext cx="1691196"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800" dirty="0">
              <a:solidFill>
                <a:schemeClr val="tx1"/>
              </a:solidFill>
            </a:endParaRPr>
          </a:p>
        </p:txBody>
      </p:sp>
      <p:sp>
        <p:nvSpPr>
          <p:cNvPr id="10" name="Freeform: Shape 48">
            <a:extLst>
              <a:ext uri="{FF2B5EF4-FFF2-40B4-BE49-F238E27FC236}">
                <a16:creationId xmlns:a16="http://schemas.microsoft.com/office/drawing/2014/main" id="{8BB03A61-B1BF-EA68-E5C4-96FB8AD2FD8F}"/>
              </a:ext>
            </a:extLst>
          </p:cNvPr>
          <p:cNvSpPr/>
          <p:nvPr userDrawn="1"/>
        </p:nvSpPr>
        <p:spPr>
          <a:xfrm>
            <a:off x="6296798" y="3"/>
            <a:ext cx="2219402"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800" dirty="0">
              <a:solidFill>
                <a:schemeClr val="tx1"/>
              </a:solidFill>
            </a:endParaRPr>
          </a:p>
        </p:txBody>
      </p:sp>
      <p:sp>
        <p:nvSpPr>
          <p:cNvPr id="11" name="Freeform: Shape 39">
            <a:extLst>
              <a:ext uri="{FF2B5EF4-FFF2-40B4-BE49-F238E27FC236}">
                <a16:creationId xmlns:a16="http://schemas.microsoft.com/office/drawing/2014/main" id="{9AB5BA74-A197-F2B8-2417-17CDFD41BA57}"/>
              </a:ext>
            </a:extLst>
          </p:cNvPr>
          <p:cNvSpPr/>
          <p:nvPr userDrawn="1"/>
        </p:nvSpPr>
        <p:spPr>
          <a:xfrm>
            <a:off x="1043141" y="3130663"/>
            <a:ext cx="2329686"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800" dirty="0">
              <a:solidFill>
                <a:schemeClr val="tx1"/>
              </a:solidFill>
            </a:endParaRPr>
          </a:p>
        </p:txBody>
      </p:sp>
      <p:sp>
        <p:nvSpPr>
          <p:cNvPr id="12" name="Freeform: Shape 36">
            <a:extLst>
              <a:ext uri="{FF2B5EF4-FFF2-40B4-BE49-F238E27FC236}">
                <a16:creationId xmlns:a16="http://schemas.microsoft.com/office/drawing/2014/main" id="{97C0F16F-E9BA-B8F6-6B3F-5F50F043CDE0}"/>
              </a:ext>
            </a:extLst>
          </p:cNvPr>
          <p:cNvSpPr/>
          <p:nvPr userDrawn="1"/>
        </p:nvSpPr>
        <p:spPr>
          <a:xfrm>
            <a:off x="0" y="3130661"/>
            <a:ext cx="105048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3056815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28994A2-6087-3844-8814-2ADD61603623}" type="datetimeFigureOut">
              <a:rPr lang="en-US" smtClean="0"/>
              <a:t>1/6/25</a:t>
            </a:fld>
            <a:endParaRPr lang="en-US"/>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5320513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28994A2-6087-3844-8814-2ADD61603623}" type="datetimeFigureOut">
              <a:rPr lang="en-US" smtClean="0"/>
              <a:t>1/6/25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8F63A3B-78C7-47BE-AE5E-E10140E04643}" type="slidenum">
              <a:rPr lang="en-US" smtClean="0"/>
              <a:t>‹#›</a:t>
            </a:fld>
            <a:endParaRPr lang="en-US" dirty="0"/>
          </a:p>
        </p:txBody>
      </p:sp>
      <p:sp>
        <p:nvSpPr>
          <p:cNvPr id="7" name="Image 0" descr="preencoded.png">
            <a:extLst>
              <a:ext uri="{FF2B5EF4-FFF2-40B4-BE49-F238E27FC236}">
                <a16:creationId xmlns:a16="http://schemas.microsoft.com/office/drawing/2014/main" id="{D69B7C8F-2FBA-2D11-6756-51E39682C842}"/>
              </a:ext>
            </a:extLst>
          </p:cNvPr>
          <p:cNvSpPr/>
          <p:nvPr userDrawn="1"/>
        </p:nvSpPr>
        <p:spPr>
          <a:xfrm>
            <a:off x="-4176" y="-2784"/>
            <a:ext cx="2582466"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800" dirty="0"/>
          </a:p>
        </p:txBody>
      </p:sp>
      <p:pic>
        <p:nvPicPr>
          <p:cNvPr id="8" name="Image 1" descr="preencoded.png">
            <a:extLst>
              <a:ext uri="{FF2B5EF4-FFF2-40B4-BE49-F238E27FC236}">
                <a16:creationId xmlns:a16="http://schemas.microsoft.com/office/drawing/2014/main" id="{77265C8E-1474-286D-A466-2EAFF8142CA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77483" y="-2784"/>
            <a:ext cx="1300808" cy="5167313"/>
          </a:xfrm>
          <a:prstGeom prst="rect">
            <a:avLst/>
          </a:prstGeom>
        </p:spPr>
      </p:pic>
      <p:sp>
        <p:nvSpPr>
          <p:cNvPr id="9" name="Image 5" descr="preencoded.png">
            <a:extLst>
              <a:ext uri="{FF2B5EF4-FFF2-40B4-BE49-F238E27FC236}">
                <a16:creationId xmlns:a16="http://schemas.microsoft.com/office/drawing/2014/main" id="{819036CD-CD17-7569-D1D3-5BF7A11FB3B3}"/>
              </a:ext>
            </a:extLst>
          </p:cNvPr>
          <p:cNvSpPr/>
          <p:nvPr userDrawn="1"/>
        </p:nvSpPr>
        <p:spPr>
          <a:xfrm>
            <a:off x="-4176" y="3440504"/>
            <a:ext cx="2582466"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800" dirty="0"/>
          </a:p>
        </p:txBody>
      </p:sp>
      <p:pic>
        <p:nvPicPr>
          <p:cNvPr id="13" name="Image 6" descr="preencoded.png">
            <a:extLst>
              <a:ext uri="{FF2B5EF4-FFF2-40B4-BE49-F238E27FC236}">
                <a16:creationId xmlns:a16="http://schemas.microsoft.com/office/drawing/2014/main" id="{EB8ECD85-5140-DD10-9C86-D411010813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88843" y="3440505"/>
            <a:ext cx="1289447" cy="1724025"/>
          </a:xfrm>
          <a:prstGeom prst="rect">
            <a:avLst/>
          </a:prstGeom>
        </p:spPr>
      </p:pic>
    </p:spTree>
    <p:extLst>
      <p:ext uri="{BB962C8B-B14F-4D97-AF65-F5344CB8AC3E}">
        <p14:creationId xmlns:p14="http://schemas.microsoft.com/office/powerpoint/2010/main" val="2606124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28994A2-6087-3844-8814-2ADD61603623}" type="datetimeFigureOut">
              <a:rPr lang="en-US" smtClean="0"/>
              <a:t>1/6/25</a:t>
            </a:fld>
            <a:endParaRPr lang="en-US"/>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
        <p:nvSpPr>
          <p:cNvPr id="3" name="Freeform: Shape 6">
            <a:extLst>
              <a:ext uri="{FF2B5EF4-FFF2-40B4-BE49-F238E27FC236}">
                <a16:creationId xmlns:a16="http://schemas.microsoft.com/office/drawing/2014/main" id="{117EEEE2-0C8D-A99A-A77E-D8528B7DF8C3}"/>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
        <p:nvSpPr>
          <p:cNvPr id="4" name="Freeform: Shape 8">
            <a:extLst>
              <a:ext uri="{FF2B5EF4-FFF2-40B4-BE49-F238E27FC236}">
                <a16:creationId xmlns:a16="http://schemas.microsoft.com/office/drawing/2014/main" id="{BFADAB0C-7ED8-8BA1-60F7-21F94907E40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Tree>
    <p:extLst>
      <p:ext uri="{BB962C8B-B14F-4D97-AF65-F5344CB8AC3E}">
        <p14:creationId xmlns:p14="http://schemas.microsoft.com/office/powerpoint/2010/main" val="3347900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8994A2-6087-3844-8814-2ADD61603623}" type="datetimeFigureOut">
              <a:rPr lang="en-US" smtClean="0"/>
              <a:t>1/6/25</a:t>
            </a:fld>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2" name="Freeform: Shape 5">
            <a:extLst>
              <a:ext uri="{FF2B5EF4-FFF2-40B4-BE49-F238E27FC236}">
                <a16:creationId xmlns:a16="http://schemas.microsoft.com/office/drawing/2014/main" id="{C23A1E43-AD03-CDF3-5471-237821E5F1E1}"/>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
        <p:nvSpPr>
          <p:cNvPr id="3" name="Freeform: Shape 7">
            <a:extLst>
              <a:ext uri="{FF2B5EF4-FFF2-40B4-BE49-F238E27FC236}">
                <a16:creationId xmlns:a16="http://schemas.microsoft.com/office/drawing/2014/main" id="{0CA8F4F4-C2E5-4C99-DAEA-4FA100957D50}"/>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Tree>
    <p:extLst>
      <p:ext uri="{BB962C8B-B14F-4D97-AF65-F5344CB8AC3E}">
        <p14:creationId xmlns:p14="http://schemas.microsoft.com/office/powerpoint/2010/main" val="3872136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A28994A2-6087-3844-8814-2ADD61603623}" type="datetimeFigureOut">
              <a:rPr lang="en-US" smtClean="0"/>
              <a:t>1/6/25</a:t>
            </a:fld>
            <a:endParaRPr lang="en-US"/>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10">
            <a:extLst>
              <a:ext uri="{FF2B5EF4-FFF2-40B4-BE49-F238E27FC236}">
                <a16:creationId xmlns:a16="http://schemas.microsoft.com/office/drawing/2014/main" id="{1005FBD7-2FDA-44E6-223B-183AFFC2433C}"/>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Tree>
    <p:extLst>
      <p:ext uri="{BB962C8B-B14F-4D97-AF65-F5344CB8AC3E}">
        <p14:creationId xmlns:p14="http://schemas.microsoft.com/office/powerpoint/2010/main" val="325637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150804CF-D40E-7AF0-2C89-9E3CA9A52281}"/>
              </a:ext>
            </a:extLst>
          </p:cNvPr>
          <p:cNvSpPr>
            <a:spLocks noGrp="1"/>
          </p:cNvSpPr>
          <p:nvPr>
            <p:ph type="dt" sz="half" idx="15"/>
          </p:nvPr>
        </p:nvSpPr>
        <p:spPr/>
        <p:txBody>
          <a:bodyPr/>
          <a:lstStyle>
            <a:lvl1pPr>
              <a:defRPr/>
            </a:lvl1pPr>
          </a:lstStyle>
          <a:p>
            <a:pPr>
              <a:defRPr/>
            </a:pPr>
            <a:fld id="{3CD057B0-FADB-3D46-8A2E-A2AD88913F1A}" type="datetimeFigureOut">
              <a:rPr lang="en-US" altLang="en-US"/>
              <a:pPr>
                <a:defRPr/>
              </a:pPr>
              <a:t>1/6/25</a:t>
            </a:fld>
            <a:endParaRPr lang="en-US" altLang="en-US"/>
          </a:p>
        </p:txBody>
      </p:sp>
      <p:sp>
        <p:nvSpPr>
          <p:cNvPr id="4" name="Footer Placeholder 4">
            <a:extLst>
              <a:ext uri="{FF2B5EF4-FFF2-40B4-BE49-F238E27FC236}">
                <a16:creationId xmlns:a16="http://schemas.microsoft.com/office/drawing/2014/main" id="{0AF6B333-C7CE-25F8-25E3-9C3473AB9E99}"/>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FB24D4-7660-1D9A-EFDB-DF6F663EBF78}"/>
              </a:ext>
            </a:extLst>
          </p:cNvPr>
          <p:cNvSpPr>
            <a:spLocks noGrp="1"/>
          </p:cNvSpPr>
          <p:nvPr>
            <p:ph type="sldNum" sz="quarter" idx="17"/>
          </p:nvPr>
        </p:nvSpPr>
        <p:spPr/>
        <p:txBody>
          <a:bodyPr/>
          <a:lstStyle>
            <a:lvl1pPr>
              <a:defRPr/>
            </a:lvl1pPr>
          </a:lstStyle>
          <a:p>
            <a:fld id="{B25779A0-E224-DF4C-A63F-29C8038A6475}" type="slidenum">
              <a:rPr lang="en-US" altLang="en-US"/>
              <a:pPr/>
              <a:t>‹#›</a:t>
            </a:fld>
            <a:endParaRPr lang="en-US" altLang="en-US"/>
          </a:p>
        </p:txBody>
      </p:sp>
    </p:spTree>
    <p:extLst>
      <p:ext uri="{BB962C8B-B14F-4D97-AF65-F5344CB8AC3E}">
        <p14:creationId xmlns:p14="http://schemas.microsoft.com/office/powerpoint/2010/main" val="3941361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A28994A2-6087-3844-8814-2ADD61603623}" type="datetimeFigureOut">
              <a:rPr lang="en-US" smtClean="0"/>
              <a:t>1/6/25</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10">
            <a:extLst>
              <a:ext uri="{FF2B5EF4-FFF2-40B4-BE49-F238E27FC236}">
                <a16:creationId xmlns:a16="http://schemas.microsoft.com/office/drawing/2014/main" id="{88949340-0B14-4B5A-DB5C-FC6DDC93AA4F}"/>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Tree>
    <p:extLst>
      <p:ext uri="{BB962C8B-B14F-4D97-AF65-F5344CB8AC3E}">
        <p14:creationId xmlns:p14="http://schemas.microsoft.com/office/powerpoint/2010/main" val="707473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994A2-6087-3844-8814-2ADD61603623}" type="datetimeFigureOut">
              <a:rPr lang="en-US" smtClean="0"/>
              <a:t>1/6/25</a:t>
            </a:fld>
            <a:endParaRPr lang="en-US"/>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11645603"/>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994A2-6087-3844-8814-2ADD61603623}" type="datetimeFigureOut">
              <a:rPr lang="en-US" smtClean="0"/>
              <a:t>1/6/25</a:t>
            </a:fld>
            <a:endParaRPr lang="en-US"/>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26634544"/>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TLE DESIGN 1 ">
  <p:cSld name="TITTLE DESIGN 1 ">
    <p:bg>
      <p:bgPr>
        <a:solidFill>
          <a:srgbClr val="FFC39F"/>
        </a:solidFill>
        <a:effectLst/>
      </p:bgPr>
    </p:bg>
    <p:spTree>
      <p:nvGrpSpPr>
        <p:cNvPr id="1" name="Shape 42"/>
        <p:cNvGrpSpPr/>
        <p:nvPr/>
      </p:nvGrpSpPr>
      <p:grpSpPr>
        <a:xfrm>
          <a:off x="0" y="0"/>
          <a:ext cx="0" cy="0"/>
          <a:chOff x="0" y="0"/>
          <a:chExt cx="0" cy="0"/>
        </a:xfrm>
      </p:grpSpPr>
      <p:sp>
        <p:nvSpPr>
          <p:cNvPr id="43" name="Google Shape;43;p54"/>
          <p:cNvSpPr txBox="1">
            <a:spLocks noGrp="1"/>
          </p:cNvSpPr>
          <p:nvPr>
            <p:ph type="title"/>
          </p:nvPr>
        </p:nvSpPr>
        <p:spPr>
          <a:xfrm>
            <a:off x="408637" y="623969"/>
            <a:ext cx="85458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200"/>
              <a:buNone/>
              <a:defRPr sz="2200" i="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Tree>
    <p:extLst>
      <p:ext uri="{BB962C8B-B14F-4D97-AF65-F5344CB8AC3E}">
        <p14:creationId xmlns:p14="http://schemas.microsoft.com/office/powerpoint/2010/main" val="3254251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TLE &amp; THREE COLUMNS">
  <p:cSld name="TITTLE &amp; THREE COLUMNS">
    <p:bg>
      <p:bgPr>
        <a:solidFill>
          <a:srgbClr val="FFC39F"/>
        </a:solidFill>
        <a:effectLst/>
      </p:bgPr>
    </p:bg>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1251626" y="3737567"/>
            <a:ext cx="18414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sz="1400" i="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a:endParaRPr/>
          </a:p>
        </p:txBody>
      </p:sp>
      <p:sp>
        <p:nvSpPr>
          <p:cNvPr id="59" name="Google Shape;59;p59"/>
          <p:cNvSpPr txBox="1">
            <a:spLocks noGrp="1"/>
          </p:cNvSpPr>
          <p:nvPr>
            <p:ph type="subTitle" idx="1"/>
          </p:nvPr>
        </p:nvSpPr>
        <p:spPr>
          <a:xfrm>
            <a:off x="1252500" y="4454000"/>
            <a:ext cx="1841400" cy="465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a:endParaRPr/>
          </a:p>
        </p:txBody>
      </p:sp>
      <p:sp>
        <p:nvSpPr>
          <p:cNvPr id="60" name="Google Shape;60;p59"/>
          <p:cNvSpPr txBox="1">
            <a:spLocks noGrp="1"/>
          </p:cNvSpPr>
          <p:nvPr>
            <p:ph type="title" idx="2"/>
          </p:nvPr>
        </p:nvSpPr>
        <p:spPr>
          <a:xfrm>
            <a:off x="3651315" y="3737567"/>
            <a:ext cx="18414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sz="1400" i="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a:endParaRPr/>
          </a:p>
        </p:txBody>
      </p:sp>
      <p:sp>
        <p:nvSpPr>
          <p:cNvPr id="61" name="Google Shape;61;p59"/>
          <p:cNvSpPr txBox="1">
            <a:spLocks noGrp="1"/>
          </p:cNvSpPr>
          <p:nvPr>
            <p:ph type="subTitle" idx="3"/>
          </p:nvPr>
        </p:nvSpPr>
        <p:spPr>
          <a:xfrm>
            <a:off x="3652223" y="4454000"/>
            <a:ext cx="1841400" cy="465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a:endParaRPr/>
          </a:p>
        </p:txBody>
      </p:sp>
      <p:sp>
        <p:nvSpPr>
          <p:cNvPr id="62" name="Google Shape;62;p59"/>
          <p:cNvSpPr txBox="1">
            <a:spLocks noGrp="1"/>
          </p:cNvSpPr>
          <p:nvPr>
            <p:ph type="title" idx="4"/>
          </p:nvPr>
        </p:nvSpPr>
        <p:spPr>
          <a:xfrm>
            <a:off x="6051952" y="3737567"/>
            <a:ext cx="1841400" cy="535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sz="1400" i="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a:endParaRPr/>
          </a:p>
        </p:txBody>
      </p:sp>
      <p:sp>
        <p:nvSpPr>
          <p:cNvPr id="63" name="Google Shape;63;p59"/>
          <p:cNvSpPr txBox="1">
            <a:spLocks noGrp="1"/>
          </p:cNvSpPr>
          <p:nvPr>
            <p:ph type="subTitle" idx="5"/>
          </p:nvPr>
        </p:nvSpPr>
        <p:spPr>
          <a:xfrm>
            <a:off x="6052849" y="4454000"/>
            <a:ext cx="1841400" cy="465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a:endParaRPr/>
          </a:p>
        </p:txBody>
      </p:sp>
      <p:sp>
        <p:nvSpPr>
          <p:cNvPr id="64" name="Google Shape;64;p59"/>
          <p:cNvSpPr txBox="1">
            <a:spLocks noGrp="1"/>
          </p:cNvSpPr>
          <p:nvPr>
            <p:ph type="title" idx="6"/>
          </p:nvPr>
        </p:nvSpPr>
        <p:spPr>
          <a:xfrm>
            <a:off x="705000" y="455333"/>
            <a:ext cx="7734000" cy="708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200"/>
              <a:buNone/>
              <a:defRPr sz="2200" i="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3377248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7399579" y="0"/>
            <a:ext cx="1744421"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80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66928" y="2825496"/>
            <a:ext cx="8010144"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1576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291840" y="2395728"/>
            <a:ext cx="5260086"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2708910" y="1984248"/>
            <a:ext cx="576072" cy="1627632"/>
          </a:xfrm>
        </p:spPr>
        <p:txBody>
          <a:bodyPr lIns="91440" tIns="45720" rIns="91440" bIns="54864">
            <a:noAutofit/>
          </a:bodyPr>
          <a:lstStyle>
            <a:lvl1pPr marL="0" indent="0">
              <a:buNone/>
              <a:defRPr sz="75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3291840" y="4308476"/>
            <a:ext cx="294917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7125462" y="3209544"/>
            <a:ext cx="576072" cy="1627632"/>
          </a:xfrm>
        </p:spPr>
        <p:txBody>
          <a:bodyPr lIns="91440" tIns="45720" rIns="91440" bIns="54864">
            <a:noAutofit/>
          </a:bodyPr>
          <a:lstStyle>
            <a:lvl1pPr marL="0" indent="0">
              <a:buNone/>
              <a:defRPr sz="75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5337" y="0"/>
            <a:ext cx="1913239"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800"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7061" y="0"/>
            <a:ext cx="1911443"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80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1907901" y="0"/>
            <a:ext cx="1920255"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800"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1901438" y="4308467"/>
            <a:ext cx="1913238"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800"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7963" y="4308467"/>
            <a:ext cx="1913238"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800"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8178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18048" y="3390900"/>
            <a:ext cx="9162047"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569179" y="2392023"/>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569179" y="4989515"/>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687664" y="5599756"/>
            <a:ext cx="1712604" cy="365125"/>
          </a:xfrm>
        </p:spPr>
        <p:txBody>
          <a:bodyPr anchor="ctr">
            <a:noAutofit/>
          </a:bodyPr>
          <a:lstStyle>
            <a:lvl1pPr marL="0" indent="0" algn="ctr">
              <a:buNone/>
              <a:defRPr sz="105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2638021" y="2392619"/>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2637561" y="4990111"/>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2755555" y="5600352"/>
            <a:ext cx="1712604" cy="365125"/>
          </a:xfrm>
        </p:spPr>
        <p:txBody>
          <a:bodyPr anchor="ctr">
            <a:noAutofit/>
          </a:bodyPr>
          <a:lstStyle>
            <a:lvl1pPr marL="0" indent="0" algn="ctr">
              <a:buNone/>
              <a:defRPr sz="105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4706863" y="2393215"/>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4705942" y="4990707"/>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4824397" y="5600948"/>
            <a:ext cx="1712604" cy="365125"/>
          </a:xfrm>
        </p:spPr>
        <p:txBody>
          <a:bodyPr anchor="ctr">
            <a:noAutofit/>
          </a:bodyPr>
          <a:lstStyle>
            <a:lvl1pPr marL="0" indent="0" algn="ctr">
              <a:buNone/>
              <a:defRPr sz="105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6775704" y="2393215"/>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6774324" y="4990707"/>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6893238" y="5600948"/>
            <a:ext cx="1712604" cy="365125"/>
          </a:xfrm>
        </p:spPr>
        <p:txBody>
          <a:bodyPr anchor="ctr">
            <a:noAutofit/>
          </a:bodyPr>
          <a:lstStyle>
            <a:lvl1pPr marL="0" indent="0" algn="ctr">
              <a:buNone/>
              <a:defRPr sz="1050"/>
            </a:lvl1pPr>
          </a:lstStyle>
          <a:p>
            <a:pPr lvl="0"/>
            <a:r>
              <a:rPr lang="en-US" dirty="0"/>
              <a:t>Title</a:t>
            </a:r>
          </a:p>
        </p:txBody>
      </p:sp>
    </p:spTree>
    <p:extLst>
      <p:ext uri="{BB962C8B-B14F-4D97-AF65-F5344CB8AC3E}">
        <p14:creationId xmlns:p14="http://schemas.microsoft.com/office/powerpoint/2010/main" val="580684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569214" y="539496"/>
            <a:ext cx="8003286"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953262" y="1545336"/>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953262" y="3191256"/>
            <a:ext cx="1522476"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53262" y="3616960"/>
            <a:ext cx="1522476" cy="182880"/>
          </a:xfrm>
        </p:spPr>
        <p:txBody>
          <a:bodyPr anchor="ctr">
            <a:noAutofit/>
          </a:bodyPr>
          <a:lstStyle>
            <a:lvl1pPr marL="0" indent="0" algn="ctr">
              <a:buNone/>
              <a:defRPr sz="900" spc="15"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953262" y="4144264"/>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953262" y="5790184"/>
            <a:ext cx="1522476"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953262" y="6215888"/>
            <a:ext cx="1522476" cy="182880"/>
          </a:xfrm>
        </p:spPr>
        <p:txBody>
          <a:bodyPr anchor="ctr">
            <a:noAutofit/>
          </a:bodyPr>
          <a:lstStyle>
            <a:lvl1pPr marL="0" indent="0" algn="ctr">
              <a:buNone/>
              <a:defRPr sz="900" spc="15"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2871216" y="1545336"/>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2871216" y="3191256"/>
            <a:ext cx="1522476"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2871216" y="3616960"/>
            <a:ext cx="1522476" cy="182880"/>
          </a:xfrm>
        </p:spPr>
        <p:txBody>
          <a:bodyPr anchor="ctr">
            <a:noAutofit/>
          </a:bodyPr>
          <a:lstStyle>
            <a:lvl1pPr marL="0" indent="0" algn="ctr">
              <a:buNone/>
              <a:defRPr sz="900" spc="15"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2871216" y="4144264"/>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2871216" y="5790184"/>
            <a:ext cx="1522476"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2871216" y="6215888"/>
            <a:ext cx="1522476" cy="182880"/>
          </a:xfrm>
        </p:spPr>
        <p:txBody>
          <a:bodyPr anchor="ctr">
            <a:noAutofit/>
          </a:bodyPr>
          <a:lstStyle>
            <a:lvl1pPr marL="0" indent="0" algn="ctr">
              <a:buNone/>
              <a:defRPr sz="900" spc="15"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4789170" y="1545336"/>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4789170" y="3191256"/>
            <a:ext cx="1522476"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4789170" y="3616960"/>
            <a:ext cx="1522476" cy="182880"/>
          </a:xfrm>
        </p:spPr>
        <p:txBody>
          <a:bodyPr anchor="ctr">
            <a:noAutofit/>
          </a:bodyPr>
          <a:lstStyle>
            <a:lvl1pPr marL="0" indent="0" algn="ctr">
              <a:buNone/>
              <a:defRPr sz="900" spc="15"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4789170" y="4144264"/>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4789170" y="5790184"/>
            <a:ext cx="1522476"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4789170" y="6215888"/>
            <a:ext cx="1522476" cy="182880"/>
          </a:xfrm>
        </p:spPr>
        <p:txBody>
          <a:bodyPr anchor="ctr">
            <a:noAutofit/>
          </a:bodyPr>
          <a:lstStyle>
            <a:lvl1pPr marL="0" indent="0" algn="ctr">
              <a:buNone/>
              <a:defRPr sz="900" spc="15"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6707124" y="1545336"/>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6707124" y="3191256"/>
            <a:ext cx="1522476"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6707124" y="3616960"/>
            <a:ext cx="1522476" cy="182880"/>
          </a:xfrm>
        </p:spPr>
        <p:txBody>
          <a:bodyPr anchor="ctr">
            <a:noAutofit/>
          </a:bodyPr>
          <a:lstStyle>
            <a:lvl1pPr marL="0" indent="0" algn="ctr">
              <a:buNone/>
              <a:defRPr sz="900" spc="15"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6707124" y="4144264"/>
            <a:ext cx="1522476"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6707124" y="5790184"/>
            <a:ext cx="1522476"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6707124" y="6215888"/>
            <a:ext cx="1522476" cy="182880"/>
          </a:xfrm>
        </p:spPr>
        <p:txBody>
          <a:bodyPr anchor="ctr">
            <a:noAutofit/>
          </a:bodyPr>
          <a:lstStyle>
            <a:lvl1pPr marL="0" indent="0" algn="ctr">
              <a:buNone/>
              <a:defRPr sz="900" spc="15" baseline="0"/>
            </a:lvl1pPr>
          </a:lstStyle>
          <a:p>
            <a:pPr lvl="0"/>
            <a:r>
              <a:rPr lang="en-US" dirty="0"/>
              <a:t>Title</a:t>
            </a:r>
          </a:p>
        </p:txBody>
      </p:sp>
    </p:spTree>
    <p:extLst>
      <p:ext uri="{BB962C8B-B14F-4D97-AF65-F5344CB8AC3E}">
        <p14:creationId xmlns:p14="http://schemas.microsoft.com/office/powerpoint/2010/main" val="762279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514004" y="3796480"/>
            <a:ext cx="150876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175683" y="3796480"/>
            <a:ext cx="150876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3837363" y="3796480"/>
            <a:ext cx="150876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7160722" y="3796480"/>
            <a:ext cx="150876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5499043" y="3796480"/>
            <a:ext cx="150876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569214" y="841248"/>
            <a:ext cx="8003286"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514004" y="2491685"/>
            <a:ext cx="150876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004351" y="2111058"/>
            <a:ext cx="528066"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548294" y="3888404"/>
            <a:ext cx="144018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175683" y="2491685"/>
            <a:ext cx="150876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2666030" y="2111058"/>
            <a:ext cx="528066"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209973" y="3888404"/>
            <a:ext cx="144018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3837363" y="2491685"/>
            <a:ext cx="150876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4327710" y="2111058"/>
            <a:ext cx="528066"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3871653" y="3888404"/>
            <a:ext cx="144018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5499043" y="2491685"/>
            <a:ext cx="150876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5989390" y="2111058"/>
            <a:ext cx="528066"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5533333" y="3888404"/>
            <a:ext cx="144018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7160722" y="2491685"/>
            <a:ext cx="150876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7651069" y="2111058"/>
            <a:ext cx="528066"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7195012" y="3888404"/>
            <a:ext cx="144018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195585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DF239-4B59-2887-D4A1-27116FA62894}"/>
              </a:ext>
            </a:extLst>
          </p:cNvPr>
          <p:cNvSpPr>
            <a:spLocks noGrp="1"/>
          </p:cNvSpPr>
          <p:nvPr>
            <p:ph type="dt" sz="half" idx="15"/>
          </p:nvPr>
        </p:nvSpPr>
        <p:spPr/>
        <p:txBody>
          <a:bodyPr/>
          <a:lstStyle>
            <a:lvl1pPr>
              <a:defRPr/>
            </a:lvl1pPr>
          </a:lstStyle>
          <a:p>
            <a:pPr>
              <a:defRPr/>
            </a:pPr>
            <a:fld id="{6F0A04BD-A958-474A-90AE-AD13E641B3E2}" type="datetimeFigureOut">
              <a:rPr lang="en-US" altLang="en-US"/>
              <a:pPr>
                <a:defRPr/>
              </a:pPr>
              <a:t>1/6/25</a:t>
            </a:fld>
            <a:endParaRPr lang="en-US" altLang="en-US"/>
          </a:p>
        </p:txBody>
      </p:sp>
      <p:sp>
        <p:nvSpPr>
          <p:cNvPr id="6" name="Footer Placeholder 4">
            <a:extLst>
              <a:ext uri="{FF2B5EF4-FFF2-40B4-BE49-F238E27FC236}">
                <a16:creationId xmlns:a16="http://schemas.microsoft.com/office/drawing/2014/main" id="{57BCEF31-789A-61AD-4953-176ACE16137D}"/>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B6EB2F-BD83-B1FF-5393-CA395A8EA32C}"/>
              </a:ext>
            </a:extLst>
          </p:cNvPr>
          <p:cNvSpPr>
            <a:spLocks noGrp="1"/>
          </p:cNvSpPr>
          <p:nvPr>
            <p:ph type="sldNum" sz="quarter" idx="17"/>
          </p:nvPr>
        </p:nvSpPr>
        <p:spPr/>
        <p:txBody>
          <a:bodyPr/>
          <a:lstStyle>
            <a:lvl1pPr>
              <a:defRPr/>
            </a:lvl1pPr>
          </a:lstStyle>
          <a:p>
            <a:fld id="{871AD9E7-E790-A844-8562-66EB7A615510}" type="slidenum">
              <a:rPr lang="en-US" altLang="en-US"/>
              <a:pPr/>
              <a:t>‹#›</a:t>
            </a:fld>
            <a:endParaRPr lang="en-US" altLang="en-US"/>
          </a:p>
        </p:txBody>
      </p:sp>
    </p:spTree>
    <p:extLst>
      <p:ext uri="{BB962C8B-B14F-4D97-AF65-F5344CB8AC3E}">
        <p14:creationId xmlns:p14="http://schemas.microsoft.com/office/powerpoint/2010/main" val="346110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128838"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800"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477970"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80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752587"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80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093749" y="590134"/>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80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514004" y="3017520"/>
            <a:ext cx="1495044"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175683" y="3017520"/>
            <a:ext cx="1495044"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3837363" y="3017520"/>
            <a:ext cx="1495044"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5499043" y="3017520"/>
            <a:ext cx="1495044"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7160722" y="3017520"/>
            <a:ext cx="1495044"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514004" y="4745736"/>
            <a:ext cx="1495044"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175683" y="4745736"/>
            <a:ext cx="1495044"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3837363" y="4745736"/>
            <a:ext cx="1495044"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5499043" y="4745736"/>
            <a:ext cx="1495044"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7160722" y="4745736"/>
            <a:ext cx="1495044"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554549" y="4187681"/>
            <a:ext cx="810927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1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2990088" y="1243584"/>
            <a:ext cx="6124194"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4176" y="-2784"/>
            <a:ext cx="2582466"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80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77483" y="-2784"/>
            <a:ext cx="1300808"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291216" y="-2783"/>
            <a:ext cx="128708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800"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4176" y="3440504"/>
            <a:ext cx="2582466"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80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88843" y="3440505"/>
            <a:ext cx="1289447" cy="1724025"/>
          </a:xfrm>
          <a:prstGeom prst="rect">
            <a:avLst/>
          </a:prstGeom>
        </p:spPr>
      </p:pic>
      <p:sp>
        <p:nvSpPr>
          <p:cNvPr id="3" name="Text Placeholder 2"/>
          <p:cNvSpPr>
            <a:spLocks noGrp="1"/>
          </p:cNvSpPr>
          <p:nvPr>
            <p:ph type="body" idx="1"/>
          </p:nvPr>
        </p:nvSpPr>
        <p:spPr>
          <a:xfrm>
            <a:off x="2983230" y="2330704"/>
            <a:ext cx="2866644"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763774" y="2877312"/>
            <a:ext cx="2806446"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35040" y="2330704"/>
            <a:ext cx="2866644"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15584" y="2877312"/>
            <a:ext cx="2806446"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3451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569214" y="1234440"/>
            <a:ext cx="8003286"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534924" y="2743200"/>
            <a:ext cx="2496312"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433322" y="2258568"/>
            <a:ext cx="699516"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44093" y="3950208"/>
            <a:ext cx="2077974"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3332988" y="2743200"/>
            <a:ext cx="2496312"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4231386" y="2258568"/>
            <a:ext cx="699516"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3542157" y="3950208"/>
            <a:ext cx="2077974"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6069330" y="2743200"/>
            <a:ext cx="2496312"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6967728" y="2258568"/>
            <a:ext cx="699516"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6278499" y="3950208"/>
            <a:ext cx="2077974"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179157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4176" y="-2784"/>
            <a:ext cx="2582466"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80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77483" y="-2784"/>
            <a:ext cx="1300808"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291216" y="-2783"/>
            <a:ext cx="128708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800"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4176" y="3440504"/>
            <a:ext cx="2582466"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80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88843" y="3440505"/>
            <a:ext cx="1289447"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2990088" y="1243584"/>
            <a:ext cx="6124194"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2763774" y="2255520"/>
            <a:ext cx="2806446"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5815584" y="2255520"/>
            <a:ext cx="2806446"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560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673AAB3-F382-E0FC-A676-6DEDD363E656}"/>
              </a:ext>
            </a:extLst>
          </p:cNvPr>
          <p:cNvSpPr>
            <a:spLocks noGrp="1"/>
          </p:cNvSpPr>
          <p:nvPr>
            <p:ph type="dt" sz="half" idx="10"/>
          </p:nvPr>
        </p:nvSpPr>
        <p:spPr/>
        <p:txBody>
          <a:bodyPr/>
          <a:lstStyle>
            <a:lvl1pPr>
              <a:defRPr/>
            </a:lvl1pPr>
          </a:lstStyle>
          <a:p>
            <a:pPr>
              <a:defRPr/>
            </a:pPr>
            <a:fld id="{4F8C265A-C0BF-1A48-B73A-11324AFDF218}" type="datetimeFigureOut">
              <a:rPr lang="en-US" altLang="en-US"/>
              <a:pPr>
                <a:defRPr/>
              </a:pPr>
              <a:t>1/6/25</a:t>
            </a:fld>
            <a:endParaRPr lang="en-US" altLang="en-US"/>
          </a:p>
        </p:txBody>
      </p:sp>
      <p:sp>
        <p:nvSpPr>
          <p:cNvPr id="4" name="Footer Placeholder 4">
            <a:extLst>
              <a:ext uri="{FF2B5EF4-FFF2-40B4-BE49-F238E27FC236}">
                <a16:creationId xmlns:a16="http://schemas.microsoft.com/office/drawing/2014/main" id="{80C8E00F-06C9-FA6A-5072-B25DFB0DBD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A21FF09-0DDC-A006-42FA-D5A6721362EB}"/>
              </a:ext>
            </a:extLst>
          </p:cNvPr>
          <p:cNvSpPr>
            <a:spLocks noGrp="1"/>
          </p:cNvSpPr>
          <p:nvPr>
            <p:ph type="sldNum" sz="quarter" idx="12"/>
          </p:nvPr>
        </p:nvSpPr>
        <p:spPr/>
        <p:txBody>
          <a:bodyPr/>
          <a:lstStyle>
            <a:lvl1pPr>
              <a:defRPr/>
            </a:lvl1pPr>
          </a:lstStyle>
          <a:p>
            <a:fld id="{3A76EC9E-52E1-B44E-B98B-9152ACF6991A}" type="slidenum">
              <a:rPr lang="en-US" altLang="en-US"/>
              <a:pPr/>
              <a:t>‹#›</a:t>
            </a:fld>
            <a:endParaRPr lang="en-US" altLang="en-US"/>
          </a:p>
        </p:txBody>
      </p:sp>
    </p:spTree>
    <p:extLst>
      <p:ext uri="{BB962C8B-B14F-4D97-AF65-F5344CB8AC3E}">
        <p14:creationId xmlns:p14="http://schemas.microsoft.com/office/powerpoint/2010/main" val="21892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2EFE9-87AA-977D-1045-CEA885A8456D}"/>
              </a:ext>
            </a:extLst>
          </p:cNvPr>
          <p:cNvSpPr>
            <a:spLocks noGrp="1"/>
          </p:cNvSpPr>
          <p:nvPr>
            <p:ph type="dt" sz="half" idx="10"/>
          </p:nvPr>
        </p:nvSpPr>
        <p:spPr/>
        <p:txBody>
          <a:bodyPr/>
          <a:lstStyle>
            <a:lvl1pPr>
              <a:defRPr/>
            </a:lvl1pPr>
          </a:lstStyle>
          <a:p>
            <a:pPr>
              <a:defRPr/>
            </a:pPr>
            <a:fld id="{D4E11C8C-1DCF-4740-9E17-E7D3A5C41F2A}" type="datetimeFigureOut">
              <a:rPr lang="en-US" altLang="en-US"/>
              <a:pPr>
                <a:defRPr/>
              </a:pPr>
              <a:t>1/6/25</a:t>
            </a:fld>
            <a:endParaRPr lang="en-US" altLang="en-US"/>
          </a:p>
        </p:txBody>
      </p:sp>
      <p:sp>
        <p:nvSpPr>
          <p:cNvPr id="3" name="Footer Placeholder 4">
            <a:extLst>
              <a:ext uri="{FF2B5EF4-FFF2-40B4-BE49-F238E27FC236}">
                <a16:creationId xmlns:a16="http://schemas.microsoft.com/office/drawing/2014/main" id="{30363AF8-50EE-F34B-57F1-8EA01504D2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BA0D2D6-AC96-60B0-36C0-95254E17C61C}"/>
              </a:ext>
            </a:extLst>
          </p:cNvPr>
          <p:cNvSpPr>
            <a:spLocks noGrp="1"/>
          </p:cNvSpPr>
          <p:nvPr>
            <p:ph type="sldNum" sz="quarter" idx="12"/>
          </p:nvPr>
        </p:nvSpPr>
        <p:spPr/>
        <p:txBody>
          <a:bodyPr/>
          <a:lstStyle>
            <a:lvl1pPr>
              <a:defRPr/>
            </a:lvl1pPr>
          </a:lstStyle>
          <a:p>
            <a:fld id="{C57446B8-70F1-A34B-8206-63100C07E262}" type="slidenum">
              <a:rPr lang="en-US" altLang="en-US"/>
              <a:pPr/>
              <a:t>‹#›</a:t>
            </a:fld>
            <a:endParaRPr lang="en-US" altLang="en-US"/>
          </a:p>
        </p:txBody>
      </p:sp>
    </p:spTree>
    <p:extLst>
      <p:ext uri="{BB962C8B-B14F-4D97-AF65-F5344CB8AC3E}">
        <p14:creationId xmlns:p14="http://schemas.microsoft.com/office/powerpoint/2010/main" val="307682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A388688A-A533-C41B-67F9-EC1B25086339}"/>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3A5B9140-C1E9-D29A-741E-F0C95D980BA6}"/>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Rectangle 6">
              <a:extLst>
                <a:ext uri="{FF2B5EF4-FFF2-40B4-BE49-F238E27FC236}">
                  <a16:creationId xmlns:a16="http://schemas.microsoft.com/office/drawing/2014/main" id="{48C4F9A2-1947-418A-19D1-C6BF33C9FC3A}"/>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grpSp>
      <p:sp>
        <p:nvSpPr>
          <p:cNvPr id="8" name="Freeform 7">
            <a:extLst>
              <a:ext uri="{FF2B5EF4-FFF2-40B4-BE49-F238E27FC236}">
                <a16:creationId xmlns:a16="http://schemas.microsoft.com/office/drawing/2014/main" id="{E652A2FF-B96B-F8DF-2107-BA28F65AEC73}"/>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9" name="Rectangle 8">
            <a:extLst>
              <a:ext uri="{FF2B5EF4-FFF2-40B4-BE49-F238E27FC236}">
                <a16:creationId xmlns:a16="http://schemas.microsoft.com/office/drawing/2014/main" id="{5772ECDB-D468-EA2B-0C09-4FB38E002814}"/>
              </a:ext>
            </a:extLst>
          </p:cNvPr>
          <p:cNvSpPr>
            <a:spLocks noChangeArrowheads="1"/>
          </p:cNvSpPr>
          <p:nvPr/>
        </p:nvSpPr>
        <p:spPr bwMode="auto">
          <a:xfrm rot="60000">
            <a:off x="4468813" y="604838"/>
            <a:ext cx="3789362" cy="5722937"/>
          </a:xfrm>
          <a:prstGeom prst="rect">
            <a:avLst/>
          </a:prstGeom>
          <a:solidFill>
            <a:schemeClr val="bg1"/>
          </a:solid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0" name="Rectangle 9">
            <a:extLst>
              <a:ext uri="{FF2B5EF4-FFF2-40B4-BE49-F238E27FC236}">
                <a16:creationId xmlns:a16="http://schemas.microsoft.com/office/drawing/2014/main" id="{2BC294CD-5B69-17AA-88A9-AC945D2566B4}"/>
              </a:ext>
            </a:extLst>
          </p:cNvPr>
          <p:cNvSpPr>
            <a:spLocks noChangeArrowheads="1"/>
          </p:cNvSpPr>
          <p:nvPr/>
        </p:nvSpPr>
        <p:spPr bwMode="auto">
          <a:xfrm rot="60000">
            <a:off x="4471988" y="603250"/>
            <a:ext cx="3787775" cy="5722938"/>
          </a:xfrm>
          <a:prstGeom prst="rect">
            <a:avLst/>
          </a:prstGeom>
          <a:blipFill dpi="0" rotWithShape="1">
            <a:blip r:embed="rId2">
              <a:lum contrast="12000"/>
              <a:grayscl/>
              <a:alphaModFix amt="20000"/>
            </a:blip>
            <a:srcRect/>
            <a:tile tx="0" ty="0" sx="100000" sy="100000" flip="none" algn="tl"/>
          </a:blip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1" name="Rectangle 10">
            <a:extLst>
              <a:ext uri="{FF2B5EF4-FFF2-40B4-BE49-F238E27FC236}">
                <a16:creationId xmlns:a16="http://schemas.microsoft.com/office/drawing/2014/main" id="{398D5152-A81B-13FC-1CD3-CAEF451B41F8}"/>
              </a:ext>
            </a:extLst>
          </p:cNvPr>
          <p:cNvSpPr>
            <a:spLocks noChangeArrowheads="1"/>
          </p:cNvSpPr>
          <p:nvPr/>
        </p:nvSpPr>
        <p:spPr bwMode="auto">
          <a:xfrm rot="21540000">
            <a:off x="749300" y="576263"/>
            <a:ext cx="3789363" cy="5722937"/>
          </a:xfrm>
          <a:prstGeom prst="rect">
            <a:avLst/>
          </a:prstGeom>
          <a:solidFill>
            <a:schemeClr val="bg1"/>
          </a:solid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2" name="Rectangle 11">
            <a:extLst>
              <a:ext uri="{FF2B5EF4-FFF2-40B4-BE49-F238E27FC236}">
                <a16:creationId xmlns:a16="http://schemas.microsoft.com/office/drawing/2014/main" id="{97E4E44D-B799-9BEA-5A86-30BDC2B9FD2E}"/>
              </a:ext>
            </a:extLst>
          </p:cNvPr>
          <p:cNvSpPr>
            <a:spLocks noChangeArrowheads="1"/>
          </p:cNvSpPr>
          <p:nvPr/>
        </p:nvSpPr>
        <p:spPr bwMode="auto">
          <a:xfrm rot="21540000">
            <a:off x="749300" y="576263"/>
            <a:ext cx="3789363" cy="5721350"/>
          </a:xfrm>
          <a:prstGeom prst="rect">
            <a:avLst/>
          </a:prstGeom>
          <a:blipFill dpi="0" rotWithShape="1">
            <a:blip r:embed="rId2">
              <a:lum contrast="12000"/>
              <a:grayscl/>
              <a:alphaModFix amt="20000"/>
            </a:blip>
            <a:srcRect/>
            <a:tile tx="0" ty="0" sx="100000" sy="100000" flip="none" algn="tl"/>
          </a:blip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pic>
        <p:nvPicPr>
          <p:cNvPr id="13" name="Picture 2" descr="C:\Users\Administrator\Desktop\Pushpin Dev\Assets\pushpinLeft.png">
            <a:extLst>
              <a:ext uri="{FF2B5EF4-FFF2-40B4-BE49-F238E27FC236}">
                <a16:creationId xmlns:a16="http://schemas.microsoft.com/office/drawing/2014/main" id="{262D6601-851D-9D36-BDB8-78D9E76CE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842137AC-87AA-2A86-DCD2-3D8F6A340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id="{D4C7F495-E446-B4A4-7D5F-4F1EC2BD5400}"/>
              </a:ext>
            </a:extLst>
          </p:cNvPr>
          <p:cNvSpPr>
            <a:spLocks noGrp="1"/>
          </p:cNvSpPr>
          <p:nvPr>
            <p:ph type="dt" sz="half" idx="10"/>
          </p:nvPr>
        </p:nvSpPr>
        <p:spPr>
          <a:xfrm rot="60000">
            <a:off x="6342063" y="5886450"/>
            <a:ext cx="1212850" cy="365125"/>
          </a:xfrm>
        </p:spPr>
        <p:txBody>
          <a:bodyPr/>
          <a:lstStyle>
            <a:lvl1pPr>
              <a:defRPr/>
            </a:lvl1pPr>
          </a:lstStyle>
          <a:p>
            <a:pPr>
              <a:defRPr/>
            </a:pPr>
            <a:fld id="{636B41B2-83AA-FD42-93B4-664D9FD8E0FB}" type="datetimeFigureOut">
              <a:rPr lang="en-US" altLang="en-US"/>
              <a:pPr>
                <a:defRPr/>
              </a:pPr>
              <a:t>1/6/25</a:t>
            </a:fld>
            <a:endParaRPr lang="en-US" altLang="en-US"/>
          </a:p>
        </p:txBody>
      </p:sp>
      <p:sp>
        <p:nvSpPr>
          <p:cNvPr id="16" name="Footer Placeholder 5">
            <a:extLst>
              <a:ext uri="{FF2B5EF4-FFF2-40B4-BE49-F238E27FC236}">
                <a16:creationId xmlns:a16="http://schemas.microsoft.com/office/drawing/2014/main" id="{D63E4323-E676-F7A4-61D2-74FF3EBB847A}"/>
              </a:ext>
            </a:extLst>
          </p:cNvPr>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a:extLst>
              <a:ext uri="{FF2B5EF4-FFF2-40B4-BE49-F238E27FC236}">
                <a16:creationId xmlns:a16="http://schemas.microsoft.com/office/drawing/2014/main" id="{26AF2697-C4DA-44AF-B9D4-B6024CE836D1}"/>
              </a:ext>
            </a:extLst>
          </p:cNvPr>
          <p:cNvSpPr>
            <a:spLocks noGrp="1"/>
          </p:cNvSpPr>
          <p:nvPr>
            <p:ph type="sldNum" sz="quarter" idx="12"/>
          </p:nvPr>
        </p:nvSpPr>
        <p:spPr>
          <a:xfrm rot="60000">
            <a:off x="7558088" y="5897563"/>
            <a:ext cx="554037" cy="365125"/>
          </a:xfrm>
        </p:spPr>
        <p:txBody>
          <a:bodyPr/>
          <a:lstStyle>
            <a:lvl1pPr>
              <a:defRPr/>
            </a:lvl1pPr>
          </a:lstStyle>
          <a:p>
            <a:fld id="{97B08FD5-13D2-2A4B-AF05-E9F64EAA201A}" type="slidenum">
              <a:rPr lang="en-US" altLang="en-US"/>
              <a:pPr/>
              <a:t>‹#›</a:t>
            </a:fld>
            <a:endParaRPr lang="en-US" altLang="en-US"/>
          </a:p>
        </p:txBody>
      </p:sp>
    </p:spTree>
    <p:extLst>
      <p:ext uri="{BB962C8B-B14F-4D97-AF65-F5344CB8AC3E}">
        <p14:creationId xmlns:p14="http://schemas.microsoft.com/office/powerpoint/2010/main" val="344271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653E0D62-02F2-3623-D0D2-23BE759FA294}"/>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08F46E1D-EAC7-7D92-84BB-9BB2A016D1A7}"/>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Rectangle 6">
              <a:extLst>
                <a:ext uri="{FF2B5EF4-FFF2-40B4-BE49-F238E27FC236}">
                  <a16:creationId xmlns:a16="http://schemas.microsoft.com/office/drawing/2014/main" id="{532894C7-B5EF-EA21-642F-4989224DE91D}"/>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grpSp>
      <p:sp>
        <p:nvSpPr>
          <p:cNvPr id="8" name="Freeform 7">
            <a:extLst>
              <a:ext uri="{FF2B5EF4-FFF2-40B4-BE49-F238E27FC236}">
                <a16:creationId xmlns:a16="http://schemas.microsoft.com/office/drawing/2014/main" id="{0D728159-FECC-CDAB-F2E8-8774FB71200F}"/>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9" name="Rectangle 8">
            <a:extLst>
              <a:ext uri="{FF2B5EF4-FFF2-40B4-BE49-F238E27FC236}">
                <a16:creationId xmlns:a16="http://schemas.microsoft.com/office/drawing/2014/main" id="{A5580730-24E3-D64A-776A-6FDFFF0BC5AB}"/>
              </a:ext>
            </a:extLst>
          </p:cNvPr>
          <p:cNvSpPr>
            <a:spLocks noChangeArrowheads="1"/>
          </p:cNvSpPr>
          <p:nvPr/>
        </p:nvSpPr>
        <p:spPr bwMode="auto">
          <a:xfrm rot="21540000">
            <a:off x="749300" y="576263"/>
            <a:ext cx="3789363" cy="5722937"/>
          </a:xfrm>
          <a:prstGeom prst="rect">
            <a:avLst/>
          </a:prstGeom>
          <a:solidFill>
            <a:schemeClr val="bg1"/>
          </a:solid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0" name="Rectangle 9">
            <a:extLst>
              <a:ext uri="{FF2B5EF4-FFF2-40B4-BE49-F238E27FC236}">
                <a16:creationId xmlns:a16="http://schemas.microsoft.com/office/drawing/2014/main" id="{A156B8C6-A1A7-EE5B-8BF9-A20766892F6C}"/>
              </a:ext>
            </a:extLst>
          </p:cNvPr>
          <p:cNvSpPr>
            <a:spLocks noChangeArrowheads="1"/>
          </p:cNvSpPr>
          <p:nvPr/>
        </p:nvSpPr>
        <p:spPr bwMode="auto">
          <a:xfrm rot="21540000">
            <a:off x="744538" y="576263"/>
            <a:ext cx="3789362" cy="5721350"/>
          </a:xfrm>
          <a:prstGeom prst="rect">
            <a:avLst/>
          </a:prstGeom>
          <a:blipFill dpi="0" rotWithShape="1">
            <a:blip r:embed="rId2">
              <a:lum contrast="12000"/>
              <a:grayscl/>
              <a:alphaModFix amt="20000"/>
            </a:blip>
            <a:srcRect/>
            <a:tile tx="0" ty="0" sx="100000" sy="100000" flip="none" algn="tl"/>
          </a:blip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1" name="Rectangle 10">
            <a:extLst>
              <a:ext uri="{FF2B5EF4-FFF2-40B4-BE49-F238E27FC236}">
                <a16:creationId xmlns:a16="http://schemas.microsoft.com/office/drawing/2014/main" id="{C5DA8EDC-F3A2-70EB-D660-69BB30D82BB5}"/>
              </a:ext>
            </a:extLst>
          </p:cNvPr>
          <p:cNvSpPr>
            <a:spLocks noChangeArrowheads="1"/>
          </p:cNvSpPr>
          <p:nvPr/>
        </p:nvSpPr>
        <p:spPr bwMode="auto">
          <a:xfrm rot="60000">
            <a:off x="4468813" y="604838"/>
            <a:ext cx="3789362" cy="5722937"/>
          </a:xfrm>
          <a:prstGeom prst="rect">
            <a:avLst/>
          </a:prstGeom>
          <a:solidFill>
            <a:schemeClr val="bg1"/>
          </a:solid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2" name="Rectangle 11">
            <a:extLst>
              <a:ext uri="{FF2B5EF4-FFF2-40B4-BE49-F238E27FC236}">
                <a16:creationId xmlns:a16="http://schemas.microsoft.com/office/drawing/2014/main" id="{D3C7FCE5-2FC1-7122-5047-7A2FDA096EBF}"/>
              </a:ext>
            </a:extLst>
          </p:cNvPr>
          <p:cNvSpPr>
            <a:spLocks noChangeArrowheads="1"/>
          </p:cNvSpPr>
          <p:nvPr/>
        </p:nvSpPr>
        <p:spPr bwMode="auto">
          <a:xfrm rot="60000">
            <a:off x="4464050" y="603250"/>
            <a:ext cx="3789363" cy="5722938"/>
          </a:xfrm>
          <a:prstGeom prst="rect">
            <a:avLst/>
          </a:prstGeom>
          <a:blipFill dpi="0" rotWithShape="1">
            <a:blip r:embed="rId2">
              <a:lum contrast="12000"/>
              <a:grayscl/>
              <a:alphaModFix amt="20000"/>
            </a:blip>
            <a:srcRect/>
            <a:tile tx="0" ty="0" sx="100000" sy="100000" flip="none" algn="tl"/>
          </a:blip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pic>
        <p:nvPicPr>
          <p:cNvPr id="13" name="Picture 2" descr="C:\Users\Administrator\Desktop\Pushpin Dev\Assets\pushpinLeft.png">
            <a:extLst>
              <a:ext uri="{FF2B5EF4-FFF2-40B4-BE49-F238E27FC236}">
                <a16:creationId xmlns:a16="http://schemas.microsoft.com/office/drawing/2014/main" id="{9540C026-380A-D9B0-A6C8-B0B63A2E1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B5A91D21-F82D-0A37-AB32-0589875F1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id="{532E70B3-7559-36B7-1D4F-0D383375F79F}"/>
              </a:ext>
            </a:extLst>
          </p:cNvPr>
          <p:cNvSpPr>
            <a:spLocks noGrp="1"/>
          </p:cNvSpPr>
          <p:nvPr>
            <p:ph type="dt" sz="half" idx="10"/>
          </p:nvPr>
        </p:nvSpPr>
        <p:spPr>
          <a:xfrm rot="60000">
            <a:off x="6345238" y="5888038"/>
            <a:ext cx="1214437" cy="365125"/>
          </a:xfrm>
        </p:spPr>
        <p:txBody>
          <a:bodyPr/>
          <a:lstStyle>
            <a:lvl1pPr>
              <a:defRPr/>
            </a:lvl1pPr>
          </a:lstStyle>
          <a:p>
            <a:pPr>
              <a:defRPr/>
            </a:pPr>
            <a:fld id="{119F8300-8737-B54A-A3AF-180D70FCF5EA}" type="datetimeFigureOut">
              <a:rPr lang="en-US" altLang="en-US"/>
              <a:pPr>
                <a:defRPr/>
              </a:pPr>
              <a:t>1/6/25</a:t>
            </a:fld>
            <a:endParaRPr lang="en-US" altLang="en-US"/>
          </a:p>
        </p:txBody>
      </p:sp>
      <p:sp>
        <p:nvSpPr>
          <p:cNvPr id="16" name="Footer Placeholder 5">
            <a:extLst>
              <a:ext uri="{FF2B5EF4-FFF2-40B4-BE49-F238E27FC236}">
                <a16:creationId xmlns:a16="http://schemas.microsoft.com/office/drawing/2014/main" id="{5E237A92-1DBA-38FE-D94F-30A9B48A742E}"/>
              </a:ext>
            </a:extLst>
          </p:cNvPr>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a:extLst>
              <a:ext uri="{FF2B5EF4-FFF2-40B4-BE49-F238E27FC236}">
                <a16:creationId xmlns:a16="http://schemas.microsoft.com/office/drawing/2014/main" id="{A94D8F8F-6423-D73A-400B-EE389CAE0BF5}"/>
              </a:ext>
            </a:extLst>
          </p:cNvPr>
          <p:cNvSpPr>
            <a:spLocks noGrp="1"/>
          </p:cNvSpPr>
          <p:nvPr>
            <p:ph type="sldNum" sz="quarter" idx="12"/>
          </p:nvPr>
        </p:nvSpPr>
        <p:spPr>
          <a:xfrm rot="60000">
            <a:off x="7562850" y="5900738"/>
            <a:ext cx="554038" cy="365125"/>
          </a:xfrm>
        </p:spPr>
        <p:txBody>
          <a:bodyPr/>
          <a:lstStyle>
            <a:lvl1pPr>
              <a:defRPr/>
            </a:lvl1pPr>
          </a:lstStyle>
          <a:p>
            <a:fld id="{89303AA6-3348-EC4E-942F-634E8A1DDECD}" type="slidenum">
              <a:rPr lang="en-US" altLang="en-US"/>
              <a:pPr/>
              <a:t>‹#›</a:t>
            </a:fld>
            <a:endParaRPr lang="en-US" altLang="en-US"/>
          </a:p>
        </p:txBody>
      </p:sp>
    </p:spTree>
    <p:extLst>
      <p:ext uri="{BB962C8B-B14F-4D97-AF65-F5344CB8AC3E}">
        <p14:creationId xmlns:p14="http://schemas.microsoft.com/office/powerpoint/2010/main" val="361440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414C920B-70B2-0FC5-3EE2-4A8EDCEDE6AC}"/>
              </a:ext>
            </a:extLst>
          </p:cNvPr>
          <p:cNvGrpSpPr>
            <a:grpSpLocks/>
          </p:cNvGrpSpPr>
          <p:nvPr/>
        </p:nvGrpSpPr>
        <p:grpSpPr bwMode="auto">
          <a:xfrm>
            <a:off x="0" y="0"/>
            <a:ext cx="9144000" cy="6858000"/>
            <a:chOff x="0" y="0"/>
            <a:chExt cx="9144000" cy="6858000"/>
          </a:xfrm>
        </p:grpSpPr>
        <p:sp>
          <p:nvSpPr>
            <p:cNvPr id="8" name="Rectangle 7">
              <a:extLst>
                <a:ext uri="{FF2B5EF4-FFF2-40B4-BE49-F238E27FC236}">
                  <a16:creationId xmlns:a16="http://schemas.microsoft.com/office/drawing/2014/main" id="{D982547C-F2A4-2648-ABB3-267A957501F6}"/>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9" name="Rectangle 8">
              <a:extLst>
                <a:ext uri="{FF2B5EF4-FFF2-40B4-BE49-F238E27FC236}">
                  <a16:creationId xmlns:a16="http://schemas.microsoft.com/office/drawing/2014/main" id="{3D5164D0-0A74-E949-96D4-0F402450F4B5}"/>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grpSp>
      <p:sp>
        <p:nvSpPr>
          <p:cNvPr id="10" name="Freeform 9">
            <a:extLst>
              <a:ext uri="{FF2B5EF4-FFF2-40B4-BE49-F238E27FC236}">
                <a16:creationId xmlns:a16="http://schemas.microsoft.com/office/drawing/2014/main" id="{ABCFFD2B-371E-224C-B816-3EFC14597CB4}"/>
              </a:ext>
            </a:extLst>
          </p:cNvPr>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1" name="Rectangle 10">
            <a:extLst>
              <a:ext uri="{FF2B5EF4-FFF2-40B4-BE49-F238E27FC236}">
                <a16:creationId xmlns:a16="http://schemas.microsoft.com/office/drawing/2014/main" id="{43581DA5-DD19-E144-9599-DDE29F76E9C9}"/>
              </a:ext>
            </a:extLst>
          </p:cNvPr>
          <p:cNvSpPr>
            <a:spLocks noChangeArrowheads="1"/>
          </p:cNvSpPr>
          <p:nvPr/>
        </p:nvSpPr>
        <p:spPr bwMode="auto">
          <a:xfrm>
            <a:off x="731838" y="574675"/>
            <a:ext cx="7696200" cy="5715000"/>
          </a:xfrm>
          <a:prstGeom prst="rect">
            <a:avLst/>
          </a:prstGeom>
          <a:solidFill>
            <a:srgbClr val="FFFFFF"/>
          </a:solid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sp>
        <p:nvSpPr>
          <p:cNvPr id="12" name="Rectangle 11">
            <a:extLst>
              <a:ext uri="{FF2B5EF4-FFF2-40B4-BE49-F238E27FC236}">
                <a16:creationId xmlns:a16="http://schemas.microsoft.com/office/drawing/2014/main" id="{F91C50F1-8EE2-EB42-AC19-61FDBAD4C3BE}"/>
              </a:ext>
            </a:extLst>
          </p:cNvPr>
          <p:cNvSpPr>
            <a:spLocks noChangeArrowheads="1"/>
          </p:cNvSpPr>
          <p:nvPr/>
        </p:nvSpPr>
        <p:spPr bwMode="auto">
          <a:xfrm>
            <a:off x="731838" y="576263"/>
            <a:ext cx="7696200" cy="5715000"/>
          </a:xfrm>
          <a:prstGeom prst="rect">
            <a:avLst/>
          </a:prstGeom>
          <a:blipFill dpi="0" rotWithShape="1">
            <a:blip r:embed="rId19">
              <a:lum contrast="12000"/>
              <a:grayscl/>
              <a:alphaModFix amt="20000"/>
            </a:blip>
            <a:srcRect/>
            <a:tile tx="0" ty="0" sx="100000" sy="100000" flip="none" algn="tl"/>
          </a:blipFill>
          <a:ln>
            <a:noFill/>
          </a:ln>
          <a:effectLst>
            <a:outerShdw blurRad="101600" dist="50800" dir="5400000" algn="t" rotWithShape="0">
              <a:srgbClr val="808080">
                <a:alpha val="20000"/>
              </a:srgbClr>
            </a:outerShdw>
          </a:effectLst>
          <a:extLst>
            <a:ext uri="{91240B29-F687-4f45-9708-019B960494DF}"/>
          </a:extLst>
        </p:spPr>
        <p:txBody>
          <a:bodyPr anchor="ctr"/>
          <a:lstStyle/>
          <a:p>
            <a:pPr algn="ctr" eaLnBrk="1" hangingPunct="1">
              <a:defRPr/>
            </a:pPr>
            <a:endParaRPr lang="en-US" sz="1800">
              <a:solidFill>
                <a:prstClr val="white"/>
              </a:solidFill>
              <a:latin typeface="Franklin Gothic Book"/>
              <a:ea typeface="ＭＳ Ｐゴシック" panose="020B0600070205080204" pitchFamily="34" charset="-128"/>
            </a:endParaRPr>
          </a:p>
        </p:txBody>
      </p:sp>
      <p:pic>
        <p:nvPicPr>
          <p:cNvPr id="1032" name="Picture 2" descr="C:\Users\Administrator\Desktop\Pushpin Dev\Assets\pushpinLeft.png">
            <a:extLst>
              <a:ext uri="{FF2B5EF4-FFF2-40B4-BE49-F238E27FC236}">
                <a16:creationId xmlns:a16="http://schemas.microsoft.com/office/drawing/2014/main" id="{6683E313-DEEE-41DE-9A80-E6A693ACB7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a:extLst>
              <a:ext uri="{FF2B5EF4-FFF2-40B4-BE49-F238E27FC236}">
                <a16:creationId xmlns:a16="http://schemas.microsoft.com/office/drawing/2014/main" id="{429850D2-9050-779C-3303-85853674E1C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a:extLst>
              <a:ext uri="{FF2B5EF4-FFF2-40B4-BE49-F238E27FC236}">
                <a16:creationId xmlns:a16="http://schemas.microsoft.com/office/drawing/2014/main" id="{D4ACF2BE-4526-982C-A166-494984CF0E79}"/>
              </a:ext>
            </a:extLst>
          </p:cNvPr>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id="{3A872E0B-2DD9-7D06-5E38-73DB47E319AF}"/>
              </a:ext>
            </a:extLst>
          </p:cNvPr>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0708B6-85A2-5841-83ED-295EBD5CB29C}"/>
              </a:ext>
            </a:extLst>
          </p:cNvPr>
          <p:cNvSpPr>
            <a:spLocks noGrp="1"/>
          </p:cNvSpPr>
          <p:nvPr>
            <p:ph type="dt" sz="half" idx="2"/>
          </p:nvPr>
        </p:nvSpPr>
        <p:spPr>
          <a:xfrm>
            <a:off x="6454775" y="5808663"/>
            <a:ext cx="1212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465E9C"/>
                </a:solidFill>
                <a:latin typeface="Rage Italic" panose="03070502040507070304" pitchFamily="66" charset="0"/>
                <a:ea typeface="MS PGothic" panose="020B0600070205080204" pitchFamily="34" charset="-128"/>
              </a:defRPr>
            </a:lvl1pPr>
          </a:lstStyle>
          <a:p>
            <a:pPr>
              <a:defRPr/>
            </a:pPr>
            <a:fld id="{A837312B-F866-B644-AA2C-30AAC9E3DB62}" type="datetimeFigureOut">
              <a:rPr lang="en-US" altLang="en-US"/>
              <a:pPr>
                <a:defRPr/>
              </a:pPr>
              <a:t>1/6/25</a:t>
            </a:fld>
            <a:endParaRPr lang="en-US" altLang="en-US"/>
          </a:p>
        </p:txBody>
      </p:sp>
      <p:sp>
        <p:nvSpPr>
          <p:cNvPr id="5" name="Footer Placeholder 4">
            <a:extLst>
              <a:ext uri="{FF2B5EF4-FFF2-40B4-BE49-F238E27FC236}">
                <a16:creationId xmlns:a16="http://schemas.microsoft.com/office/drawing/2014/main" id="{7A02A472-8FA8-E944-AE29-0DF1C88F2F11}"/>
              </a:ext>
            </a:extLst>
          </p:cNvPr>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hangingPunct="1">
              <a:defRPr sz="1400">
                <a:solidFill>
                  <a:srgbClr val="465E9C"/>
                </a:solidFill>
                <a:latin typeface="Rage Italic" pitchFamily="66"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0AEFCA6-F9E7-7F41-9488-41A367212F36}"/>
              </a:ext>
            </a:extLst>
          </p:cNvPr>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465E9C"/>
                </a:solidFill>
                <a:latin typeface="Rage Italic" panose="03070502040507070304" pitchFamily="66" charset="77"/>
                <a:ea typeface="MS PGothic" panose="020B0600070205080204" pitchFamily="34" charset="-128"/>
              </a:defRPr>
            </a:lvl1pPr>
          </a:lstStyle>
          <a:p>
            <a:fld id="{29DDCFFB-A4D8-344F-B79C-A49907B63A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0" r:id="rId1"/>
    <p:sldLayoutId id="2147484142" r:id="rId2"/>
    <p:sldLayoutId id="2147484143" r:id="rId3"/>
    <p:sldLayoutId id="2147484144" r:id="rId4"/>
    <p:sldLayoutId id="2147484145" r:id="rId5"/>
    <p:sldLayoutId id="2147484146" r:id="rId6"/>
    <p:sldLayoutId id="2147484147" r:id="rId7"/>
    <p:sldLayoutId id="2147484151" r:id="rId8"/>
    <p:sldLayoutId id="2147484152" r:id="rId9"/>
    <p:sldLayoutId id="2147484148" r:id="rId10"/>
    <p:sldLayoutId id="2147484149" r:id="rId11"/>
    <p:sldLayoutId id="2147484153" r:id="rId12"/>
    <p:sldLayoutId id="2147484154" r:id="rId13"/>
    <p:sldLayoutId id="2147484155" r:id="rId14"/>
    <p:sldLayoutId id="2147484156" r:id="rId15"/>
    <p:sldLayoutId id="2147484157" r:id="rId16"/>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onstantia" panose="02030602050306030303" pitchFamily="18"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onstantia" panose="02030602050306030303" pitchFamily="18"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onstantia" panose="02030602050306030303" pitchFamily="18"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onstantia" panose="02030602050306030303" pitchFamily="18" charset="0"/>
          <a:ea typeface="MS PGothic"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122"/>
        <a:buChar char="O"/>
        <a:defRPr sz="2400" kern="1200">
          <a:solidFill>
            <a:schemeClr val="tx1"/>
          </a:solidFill>
          <a:latin typeface="+mn-lt"/>
          <a:ea typeface="MS PGothic" panose="020B0600070205080204" pitchFamily="34" charset="-128"/>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122"/>
        <a:buChar char="O"/>
        <a:defRPr sz="2200" kern="1200">
          <a:solidFill>
            <a:schemeClr val="tx1"/>
          </a:solidFill>
          <a:latin typeface="+mn-lt"/>
          <a:ea typeface="MS PGothic" panose="020B0600070205080204" pitchFamily="34" charset="-128"/>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122"/>
        <a:buChar char="O"/>
        <a:defRPr sz="2000"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122"/>
        <a:buChar char="O"/>
        <a:defRPr kern="1200">
          <a:solidFill>
            <a:schemeClr val="tx1"/>
          </a:solidFill>
          <a:latin typeface="+mn-lt"/>
          <a:ea typeface="MS PGothic" panose="020B0600070205080204" pitchFamily="34" charset="-128"/>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122"/>
        <a:buChar char="O"/>
        <a:defRPr sz="1600" kern="1200">
          <a:solidFill>
            <a:schemeClr val="tx1"/>
          </a:solidFill>
          <a:latin typeface="+mn-lt"/>
          <a:ea typeface="MS PGothic" panose="020B0600070205080204" pitchFamily="34" charset="-128"/>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0C7F4-8FBA-578C-A34B-EE2AEF9869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3D9980-8F6E-D8B6-0446-4B5A8387D98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7080B-EFEB-4BBD-E3D4-F620902D5B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12B057-8A88-3741-A3BE-53E53B28DE74}" type="datetimeFigureOut">
              <a:rPr lang="en-US" smtClean="0"/>
              <a:t>1/6/25</a:t>
            </a:fld>
            <a:endParaRPr lang="en-US"/>
          </a:p>
        </p:txBody>
      </p:sp>
      <p:sp>
        <p:nvSpPr>
          <p:cNvPr id="5" name="Footer Placeholder 4">
            <a:extLst>
              <a:ext uri="{FF2B5EF4-FFF2-40B4-BE49-F238E27FC236}">
                <a16:creationId xmlns:a16="http://schemas.microsoft.com/office/drawing/2014/main" id="{BFC85B59-FB29-DACB-2CB6-F183EDC2E59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9BAFBE-99BB-1A92-4532-DF648A4A73A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15C027-F389-BB49-BA54-A12ABAE37D03}" type="slidenum">
              <a:rPr lang="en-US" smtClean="0"/>
              <a:t>‹#›</a:t>
            </a:fld>
            <a:endParaRPr lang="en-US"/>
          </a:p>
        </p:txBody>
      </p:sp>
    </p:spTree>
    <p:extLst>
      <p:ext uri="{BB962C8B-B14F-4D97-AF65-F5344CB8AC3E}">
        <p14:creationId xmlns:p14="http://schemas.microsoft.com/office/powerpoint/2010/main" val="1616378825"/>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A28994A2-6087-3844-8814-2ADD61603623}" type="datetimeFigureOut">
              <a:rPr lang="en-US" smtClean="0"/>
              <a:t>1/6/25</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2947928"/>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 id="2147484189" r:id="rId15"/>
    <p:sldLayoutId id="2147484190" r:id="rId16"/>
    <p:sldLayoutId id="2147484191" r:id="rId17"/>
    <p:sldLayoutId id="2147484192" r:id="rId18"/>
    <p:sldLayoutId id="2147484193" r:id="rId19"/>
    <p:sldLayoutId id="2147484194" r:id="rId20"/>
    <p:sldLayoutId id="2147484195" r:id="rId21"/>
    <p:sldLayoutId id="2147484196" r:id="rId22"/>
  </p:sldLayoutIdLst>
  <p:hf hd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7.xml"/><Relationship Id="rId5" Type="http://schemas.openxmlformats.org/officeDocument/2006/relationships/image" Target="../media/image1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17.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7.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studentsuccessskills.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hemeOverride" Target="../theme/themeOverride8.xml"/><Relationship Id="rId5" Type="http://schemas.openxmlformats.org/officeDocument/2006/relationships/image" Target="../media/image41.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hemeOverride" Target="../theme/themeOverride9.xml"/><Relationship Id="rId5" Type="http://schemas.openxmlformats.org/officeDocument/2006/relationships/image" Target="../media/image17.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17.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7.jpeg"/><Relationship Id="rId5" Type="http://schemas.openxmlformats.org/officeDocument/2006/relationships/image" Target="../media/image50.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hemeOverride" Target="../theme/themeOverride12.xml"/><Relationship Id="rId5" Type="http://schemas.openxmlformats.org/officeDocument/2006/relationships/image" Target="../media/image5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hemeOverride" Target="../theme/themeOverride14.xml"/><Relationship Id="rId5" Type="http://schemas.openxmlformats.org/officeDocument/2006/relationships/image" Target="../media/image57.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58.emf"/></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59.emf"/></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60.emf"/></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61.emf"/></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2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www.samhsa.gov/ebp-resource-center" TargetMode="External"/><Relationship Id="rId13" Type="http://schemas.openxmlformats.org/officeDocument/2006/relationships/hyperlink" Target="https://www.rand.org/education-and-labor/centers/sel.html" TargetMode="External"/><Relationship Id="rId3" Type="http://schemas.openxmlformats.org/officeDocument/2006/relationships/hyperlink" Target="https://casel.org/guide/" TargetMode="External"/><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3.png"/><Relationship Id="rId11" Type="http://schemas.openxmlformats.org/officeDocument/2006/relationships/hyperlink" Target="http://www.umass.edu/schoolcounseling/resources%20-for-counselors.php" TargetMode="External"/><Relationship Id="rId5" Type="http://schemas.openxmlformats.org/officeDocument/2006/relationships/hyperlink" Target="https://ies.ed.gov/ncee/wwc/essa" TargetMode="External"/><Relationship Id="rId10" Type="http://schemas.openxmlformats.org/officeDocument/2006/relationships/hyperlink" Target="http://www.bestevidence.org/aboutcddre.htm" TargetMode="External"/><Relationship Id="rId4" Type="http://schemas.openxmlformats.org/officeDocument/2006/relationships/image" Target="../media/image22.png"/><Relationship Id="rId9" Type="http://schemas.openxmlformats.org/officeDocument/2006/relationships/image" Target="../media/image25.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17324ABE-32B6-706E-62A1-61D03FE36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73113"/>
            <a:ext cx="739933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4">
            <a:extLst>
              <a:ext uri="{FF2B5EF4-FFF2-40B4-BE49-F238E27FC236}">
                <a16:creationId xmlns:a16="http://schemas.microsoft.com/office/drawing/2014/main" id="{703A21BD-FE8C-5B4E-868B-15E85C68A709}"/>
              </a:ext>
            </a:extLst>
          </p:cNvPr>
          <p:cNvSpPr>
            <a:spLocks noChangeArrowheads="1"/>
          </p:cNvSpPr>
          <p:nvPr/>
        </p:nvSpPr>
        <p:spPr bwMode="auto">
          <a:xfrm>
            <a:off x="933157" y="-1197947"/>
            <a:ext cx="6477000" cy="2677656"/>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b="1" dirty="0">
              <a:solidFill>
                <a:prstClr val="black"/>
              </a:solidFill>
              <a:effectLst>
                <a:outerShdw blurRad="38100" dist="38100" dir="2700000" algn="tl">
                  <a:srgbClr val="000000">
                    <a:alpha val="43137"/>
                  </a:srgbClr>
                </a:outerShdw>
              </a:effectLst>
              <a:latin typeface="Baskerville Old Face" panose="02020602080505020303" pitchFamily="18" charset="0"/>
            </a:endParaRPr>
          </a:p>
          <a:p>
            <a:pPr algn="ctr" eaLnBrk="1" hangingPunct="1">
              <a:defRPr/>
            </a:pPr>
            <a:endParaRPr lang="en-US" altLang="en-US" b="1" dirty="0">
              <a:solidFill>
                <a:prstClr val="black"/>
              </a:solidFill>
              <a:effectLst>
                <a:outerShdw blurRad="38100" dist="38100" dir="2700000" algn="tl">
                  <a:srgbClr val="000000">
                    <a:alpha val="43137"/>
                  </a:srgbClr>
                </a:outerShdw>
              </a:effectLst>
              <a:latin typeface="Baskerville Old Face" panose="02020602080505020303" pitchFamily="18" charset="0"/>
            </a:endParaRPr>
          </a:p>
          <a:p>
            <a:pPr algn="ctr" eaLnBrk="1" hangingPunct="1">
              <a:defRPr/>
            </a:pPr>
            <a:endParaRPr lang="en-US" altLang="en-US" b="1" dirty="0">
              <a:solidFill>
                <a:prstClr val="black"/>
              </a:solidFill>
              <a:effectLst>
                <a:outerShdw blurRad="38100" dist="38100" dir="2700000" algn="tl">
                  <a:srgbClr val="000000">
                    <a:alpha val="43137"/>
                  </a:srgbClr>
                </a:outerShdw>
              </a:effectLst>
              <a:latin typeface="Baskerville Old Face" panose="02020602080505020303" pitchFamily="18" charset="0"/>
            </a:endParaRPr>
          </a:p>
          <a:p>
            <a:pPr algn="ctr" eaLnBrk="1" hangingPunct="1">
              <a:defRPr/>
            </a:pPr>
            <a:r>
              <a:rPr lang="en-US" altLang="en-US" sz="3200" b="1" dirty="0">
                <a:solidFill>
                  <a:prstClr val="black"/>
                </a:solidFill>
                <a:effectLst>
                  <a:outerShdw blurRad="38100" dist="38100" dir="2700000" algn="tl">
                    <a:srgbClr val="000000">
                      <a:alpha val="43137"/>
                    </a:srgbClr>
                  </a:outerShdw>
                </a:effectLst>
                <a:latin typeface="Baskerville Old Face" panose="02020602080505020303" pitchFamily="18" charset="0"/>
              </a:rPr>
              <a:t>Program Overview </a:t>
            </a:r>
          </a:p>
          <a:p>
            <a:pPr algn="ctr" eaLnBrk="1" hangingPunct="1">
              <a:defRPr/>
            </a:pPr>
            <a:r>
              <a:rPr lang="en-US" altLang="en-US" sz="3200" b="1" dirty="0">
                <a:solidFill>
                  <a:prstClr val="black"/>
                </a:solidFill>
                <a:effectLst>
                  <a:outerShdw blurRad="38100" dist="38100" dir="2700000" algn="tl">
                    <a:srgbClr val="000000">
                      <a:alpha val="43137"/>
                    </a:srgbClr>
                  </a:outerShdw>
                </a:effectLst>
                <a:latin typeface="Baskerville Old Face" panose="02020602080505020303" pitchFamily="18" charset="0"/>
              </a:rPr>
              <a:t>&amp; Research Results</a:t>
            </a:r>
          </a:p>
          <a:p>
            <a:pPr eaLnBrk="1" hangingPunct="1">
              <a:defRPr/>
            </a:pPr>
            <a:endParaRPr lang="en-US" altLang="en-US" sz="3200" b="1" dirty="0">
              <a:solidFill>
                <a:prstClr val="black"/>
              </a:solidFill>
              <a:effectLst>
                <a:outerShdw blurRad="38100" dist="38100" dir="2700000" algn="tl">
                  <a:srgbClr val="000000">
                    <a:alpha val="43137"/>
                  </a:srgbClr>
                </a:outerShdw>
              </a:effectLst>
              <a:latin typeface="Baskerville Old Face" panose="02020602080505020303" pitchFamily="18" charset="0"/>
            </a:endParaRPr>
          </a:p>
        </p:txBody>
      </p:sp>
      <p:pic>
        <p:nvPicPr>
          <p:cNvPr id="15363" name="Picture 5">
            <a:extLst>
              <a:ext uri="{FF2B5EF4-FFF2-40B4-BE49-F238E27FC236}">
                <a16:creationId xmlns:a16="http://schemas.microsoft.com/office/drawing/2014/main" id="{C904194A-A563-E59C-68C4-2A23F7D344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56696">
            <a:off x="1412875" y="1423988"/>
            <a:ext cx="2032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hape 207">
            <a:extLst>
              <a:ext uri="{FF2B5EF4-FFF2-40B4-BE49-F238E27FC236}">
                <a16:creationId xmlns:a16="http://schemas.microsoft.com/office/drawing/2014/main" id="{C9D14C0A-432B-6B18-D0E5-8BC2FC63CAF8}"/>
              </a:ext>
            </a:extLst>
          </p:cNvPr>
          <p:cNvSpPr>
            <a:spLocks noChangeArrowheads="1"/>
          </p:cNvSpPr>
          <p:nvPr/>
        </p:nvSpPr>
        <p:spPr bwMode="auto">
          <a:xfrm rot="-962191">
            <a:off x="1463675" y="1860550"/>
            <a:ext cx="1930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accent2"/>
              </a:buClr>
              <a:buSzPct val="85000"/>
              <a:buFont typeface="Brush Script MT" panose="03060802040406070304" pitchFamily="66" charset="-122"/>
              <a:buChar char="O"/>
              <a:defRPr sz="24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2"/>
              </a:buClr>
              <a:buSzPct val="85000"/>
              <a:buFont typeface="Brush Script MT" panose="03060802040406070304" pitchFamily="66" charset="-122"/>
              <a:buChar char="O"/>
              <a:defRPr sz="22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2"/>
              </a:buClr>
              <a:buSzPct val="85000"/>
              <a:buFont typeface="Brush Script MT" panose="03060802040406070304" pitchFamily="66" charset="-122"/>
              <a:buChar char="O"/>
              <a:defRPr sz="20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2"/>
              </a:buClr>
              <a:buSzPct val="85000"/>
              <a:buFont typeface="Brush Script MT" panose="03060802040406070304" pitchFamily="66" charset="-122"/>
              <a:buChar char="O"/>
              <a:defRPr>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9pPr>
          </a:lstStyle>
          <a:p>
            <a:pPr algn="ctr" eaLnBrk="1" hangingPunct="1">
              <a:spcBef>
                <a:spcPct val="0"/>
              </a:spcBef>
              <a:buClrTx/>
              <a:buSzPct val="25000"/>
              <a:buFontTx/>
              <a:buNone/>
            </a:pPr>
            <a:r>
              <a:rPr lang="en-US" altLang="en-US" sz="1800">
                <a:solidFill>
                  <a:srgbClr val="000000"/>
                </a:solidFill>
                <a:latin typeface="Baskerville Old Face" panose="02020602080505020303" pitchFamily="18" charset="77"/>
                <a:sym typeface="Libre Baskerville" panose="02000000000000000000" pitchFamily="2" charset="0"/>
              </a:rPr>
              <a:t>Dr. Greg Brigman</a:t>
            </a:r>
          </a:p>
          <a:p>
            <a:pPr algn="ctr" eaLnBrk="1" hangingPunct="1">
              <a:spcBef>
                <a:spcPct val="0"/>
              </a:spcBef>
              <a:buClrTx/>
              <a:buSzPct val="25000"/>
              <a:buFontTx/>
              <a:buNone/>
            </a:pPr>
            <a:r>
              <a:rPr lang="en-US" altLang="en-US" sz="1800">
                <a:solidFill>
                  <a:srgbClr val="000000"/>
                </a:solidFill>
                <a:latin typeface="Baskerville Old Face" panose="02020602080505020303" pitchFamily="18" charset="77"/>
                <a:sym typeface="Libre Baskerville" panose="02000000000000000000" pitchFamily="2" charset="0"/>
              </a:rPr>
              <a:t> &amp; </a:t>
            </a:r>
          </a:p>
          <a:p>
            <a:pPr algn="ctr" eaLnBrk="1" hangingPunct="1">
              <a:spcBef>
                <a:spcPct val="0"/>
              </a:spcBef>
              <a:buClrTx/>
              <a:buSzPct val="25000"/>
              <a:buFontTx/>
              <a:buNone/>
            </a:pPr>
            <a:r>
              <a:rPr lang="en-US" altLang="en-US" sz="1800">
                <a:solidFill>
                  <a:srgbClr val="000000"/>
                </a:solidFill>
                <a:latin typeface="Baskerville Old Face" panose="02020602080505020303" pitchFamily="18" charset="77"/>
                <a:sym typeface="Libre Baskerville" panose="02000000000000000000" pitchFamily="2" charset="0"/>
              </a:rPr>
              <a:t>Dr. Linda Webb </a:t>
            </a:r>
          </a:p>
        </p:txBody>
      </p:sp>
      <p:pic>
        <p:nvPicPr>
          <p:cNvPr id="15365" name="Picture 6">
            <a:extLst>
              <a:ext uri="{FF2B5EF4-FFF2-40B4-BE49-F238E27FC236}">
                <a16:creationId xmlns:a16="http://schemas.microsoft.com/office/drawing/2014/main" id="{05D30573-8DF8-6587-C69F-0025F05716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1462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ACA6B2D-502A-314B-888C-5CD30DA638AE}"/>
              </a:ext>
            </a:extLst>
          </p:cNvPr>
          <p:cNvSpPr>
            <a:spLocks noGrp="1" noChangeArrowheads="1"/>
          </p:cNvSpPr>
          <p:nvPr>
            <p:ph type="title"/>
          </p:nvPr>
        </p:nvSpPr>
        <p:spPr>
          <a:xfrm>
            <a:off x="-838200" y="457200"/>
            <a:ext cx="8229600" cy="1143000"/>
          </a:xfrm>
        </p:spPr>
        <p:txBody>
          <a:bodyPr/>
          <a:lstStyle/>
          <a:p>
            <a:pPr eaLnBrk="1" hangingPunct="1">
              <a:defRPr/>
            </a:pPr>
            <a:r>
              <a:rPr lang="en-US" altLang="en-US" sz="6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			SSS Research</a:t>
            </a:r>
          </a:p>
        </p:txBody>
      </p:sp>
      <p:sp>
        <p:nvSpPr>
          <p:cNvPr id="125955" name="Rectangle 3">
            <a:extLst>
              <a:ext uri="{FF2B5EF4-FFF2-40B4-BE49-F238E27FC236}">
                <a16:creationId xmlns:a16="http://schemas.microsoft.com/office/drawing/2014/main" id="{E9F366E8-4CED-DF43-AFD6-B5B0D98B55FB}"/>
              </a:ext>
            </a:extLst>
          </p:cNvPr>
          <p:cNvSpPr>
            <a:spLocks noGrp="1" noChangeArrowheads="1"/>
          </p:cNvSpPr>
          <p:nvPr>
            <p:ph type="body" sz="half" idx="2"/>
          </p:nvPr>
        </p:nvSpPr>
        <p:spPr>
          <a:xfrm>
            <a:off x="2057400" y="1600200"/>
            <a:ext cx="5503863" cy="4419600"/>
          </a:xfrm>
          <a:solidFill>
            <a:schemeClr val="tx2">
              <a:lumMod val="20000"/>
              <a:lumOff val="80000"/>
            </a:schemeClr>
          </a:solidFill>
          <a:ln>
            <a:solidFill>
              <a:schemeClr val="tx1"/>
            </a:solidFill>
            <a:miter lim="800000"/>
            <a:headEnd/>
            <a:tailEnd/>
          </a:ln>
        </p:spPr>
        <p:txBody>
          <a:bodyPr/>
          <a:lstStyle/>
          <a:p>
            <a:pPr algn="ctr">
              <a:buFontTx/>
              <a:buNone/>
              <a:defRPr/>
            </a:pPr>
            <a:r>
              <a:rPr lang="en-US" altLang="en-US" sz="4000" u="sng"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Over 10,000 counselors and teachers have used SSS with </a:t>
            </a:r>
            <a:endParaRPr lang="en-US" altLang="en-US" sz="2000" dirty="0">
              <a:latin typeface="Baskerville Old Face" panose="02020602080505020303" pitchFamily="18" charset="0"/>
              <a:ea typeface="ＭＳ Ｐゴシック" panose="020B0600070205080204" pitchFamily="34" charset="-128"/>
            </a:endParaRPr>
          </a:p>
          <a:p>
            <a:pPr marL="366713" lvl="1" indent="0" algn="ctr">
              <a:buFont typeface="Brush Script MT" panose="03060802040406070304" pitchFamily="66" charset="0"/>
              <a:buNone/>
              <a:defRPr/>
            </a:pPr>
            <a:r>
              <a:rPr lang="en-US" altLang="en-US" sz="4800" dirty="0">
                <a:latin typeface="Baskerville Old Face" panose="02020602080505020303" pitchFamily="18" charset="0"/>
                <a:ea typeface="ＭＳ Ｐゴシック" panose="020B0600070205080204" pitchFamily="34" charset="-128"/>
              </a:rPr>
              <a:t>Over 4 million students </a:t>
            </a:r>
          </a:p>
          <a:p>
            <a:pPr marL="366713" lvl="1" indent="0" algn="ctr">
              <a:buFont typeface="Brush Script MT" panose="03060802040406070304" pitchFamily="66" charset="0"/>
              <a:buNone/>
              <a:defRPr/>
            </a:pPr>
            <a:r>
              <a:rPr lang="en-US" altLang="en-US" sz="4800" dirty="0">
                <a:latin typeface="Baskerville Old Face" panose="02020602080505020303" pitchFamily="18" charset="0"/>
                <a:ea typeface="ＭＳ Ｐゴシック" panose="020B0600070205080204" pitchFamily="34" charset="-128"/>
              </a:rPr>
              <a:t>In grades K-12</a:t>
            </a:r>
          </a:p>
        </p:txBody>
      </p:sp>
      <p:pic>
        <p:nvPicPr>
          <p:cNvPr id="7" name="Picture 6" descr="Success logo">
            <a:extLst>
              <a:ext uri="{FF2B5EF4-FFF2-40B4-BE49-F238E27FC236}">
                <a16:creationId xmlns:a16="http://schemas.microsoft.com/office/drawing/2014/main" id="{01A2BC40-94D8-3140-BF89-F9B6C3AB5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71800"/>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9D66-4811-2C69-D128-262F92FEC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42556-4EC3-2F19-FE76-F4D6C1A13C52}"/>
              </a:ext>
            </a:extLst>
          </p:cNvPr>
          <p:cNvSpPr>
            <a:spLocks noGrp="1"/>
          </p:cNvSpPr>
          <p:nvPr>
            <p:ph type="title"/>
          </p:nvPr>
        </p:nvSpPr>
        <p:spPr>
          <a:xfrm>
            <a:off x="0" y="1300759"/>
            <a:ext cx="2915426" cy="3767543"/>
          </a:xfrm>
        </p:spPr>
        <p:txBody>
          <a:bodyPr>
            <a:noAutofit/>
          </a:bodyPr>
          <a:lstStyle/>
          <a:p>
            <a:r>
              <a:rPr lang="en-US" sz="2100" dirty="0"/>
              <a:t>Villares et al, (2023).</a:t>
            </a:r>
            <a:br>
              <a:rPr lang="en-US" sz="2100" dirty="0"/>
            </a:br>
            <a:br>
              <a:rPr lang="en-US" sz="2100" dirty="0"/>
            </a:br>
            <a:r>
              <a:rPr lang="en-US" sz="2100" dirty="0"/>
              <a:t>13 randomized studies </a:t>
            </a:r>
            <a:br>
              <a:rPr lang="en-US" sz="2100" dirty="0"/>
            </a:br>
            <a:r>
              <a:rPr lang="en-US" sz="2100" dirty="0"/>
              <a:t>of a school counselor classroom intervention: SSS</a:t>
            </a:r>
            <a:br>
              <a:rPr lang="en-US" sz="2100" dirty="0"/>
            </a:br>
            <a:br>
              <a:rPr lang="en-US" sz="2100" dirty="0"/>
            </a:br>
            <a:endParaRPr lang="en-US" sz="2100" dirty="0"/>
          </a:p>
        </p:txBody>
      </p:sp>
      <p:sp>
        <p:nvSpPr>
          <p:cNvPr id="3" name="Content Placeholder 2">
            <a:extLst>
              <a:ext uri="{FF2B5EF4-FFF2-40B4-BE49-F238E27FC236}">
                <a16:creationId xmlns:a16="http://schemas.microsoft.com/office/drawing/2014/main" id="{93C9AD66-9344-0E08-8FD3-C659AC52624E}"/>
              </a:ext>
            </a:extLst>
          </p:cNvPr>
          <p:cNvSpPr>
            <a:spLocks noGrp="1"/>
          </p:cNvSpPr>
          <p:nvPr>
            <p:ph idx="1"/>
          </p:nvPr>
        </p:nvSpPr>
        <p:spPr>
          <a:xfrm>
            <a:off x="3335482" y="1300759"/>
            <a:ext cx="5179868" cy="4189214"/>
          </a:xfrm>
        </p:spPr>
        <p:txBody>
          <a:bodyPr anchor="ctr">
            <a:normAutofit fontScale="92500" lnSpcReduction="10000"/>
          </a:bodyPr>
          <a:lstStyle/>
          <a:p>
            <a:pPr algn="ctr"/>
            <a:r>
              <a:rPr lang="en-US" sz="3000" dirty="0"/>
              <a:t>Effect sizes for:</a:t>
            </a:r>
          </a:p>
          <a:p>
            <a:r>
              <a:rPr lang="en-US" sz="1800" dirty="0"/>
              <a:t> </a:t>
            </a:r>
            <a:r>
              <a:rPr lang="en-US" sz="2100" dirty="0"/>
              <a:t>Cognitive measures - .22  (medium)</a:t>
            </a:r>
          </a:p>
          <a:p>
            <a:pPr marL="0" indent="0">
              <a:buNone/>
            </a:pPr>
            <a:r>
              <a:rPr lang="en-US" sz="1800" dirty="0">
                <a:latin typeface="Helvetica" pitchFamily="2" charset="0"/>
              </a:rPr>
              <a:t>(standardized achievement tests, academic credits earned, grade point average, and content knowledge exams) </a:t>
            </a:r>
          </a:p>
          <a:p>
            <a:pPr marL="0" indent="0">
              <a:buNone/>
            </a:pPr>
            <a:endParaRPr lang="en-US" sz="2100" dirty="0"/>
          </a:p>
          <a:p>
            <a:r>
              <a:rPr lang="en-US" sz="2100" dirty="0"/>
              <a:t>Behavioral Measures- .21  (small)</a:t>
            </a:r>
          </a:p>
          <a:p>
            <a:pPr marL="0" indent="0">
              <a:buNone/>
            </a:pPr>
            <a:r>
              <a:rPr lang="en-US" sz="2100" dirty="0"/>
              <a:t>(decision-making, executing functioning, attendance, and discipline)</a:t>
            </a:r>
          </a:p>
          <a:p>
            <a:pPr marL="0" indent="0">
              <a:buNone/>
            </a:pPr>
            <a:endParaRPr lang="en-US" sz="2100" dirty="0"/>
          </a:p>
          <a:p>
            <a:r>
              <a:rPr lang="en-US" sz="2100" dirty="0"/>
              <a:t>Affective Measures –  .55 (medium)</a:t>
            </a:r>
          </a:p>
          <a:p>
            <a:pPr marL="0" indent="0">
              <a:buNone/>
            </a:pPr>
            <a:r>
              <a:rPr lang="en-US" sz="2100" dirty="0"/>
              <a:t>(</a:t>
            </a:r>
            <a:r>
              <a:rPr lang="en-US" dirty="0">
                <a:effectLst/>
                <a:latin typeface="Helvetica" pitchFamily="2" charset="0"/>
              </a:rPr>
              <a:t>self-management, relationship skills, social awareness, self-awareness, and responsible decision-making, self-esteem, depression, test anxiety, anxiety, and locus of control)</a:t>
            </a:r>
          </a:p>
          <a:p>
            <a:pPr marL="0" indent="0">
              <a:buNone/>
            </a:pPr>
            <a:endParaRPr lang="en-US" dirty="0"/>
          </a:p>
        </p:txBody>
      </p:sp>
    </p:spTree>
    <p:extLst>
      <p:ext uri="{BB962C8B-B14F-4D97-AF65-F5344CB8AC3E}">
        <p14:creationId xmlns:p14="http://schemas.microsoft.com/office/powerpoint/2010/main" val="19223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33397696-9D93-FF43-8A9D-DC1DFE33DF5E}"/>
              </a:ext>
            </a:extLst>
          </p:cNvPr>
          <p:cNvSpPr>
            <a:spLocks noGrp="1"/>
          </p:cNvSpPr>
          <p:nvPr>
            <p:ph type="title"/>
          </p:nvPr>
        </p:nvSpPr>
        <p:spPr>
          <a:xfrm>
            <a:off x="1181100" y="650875"/>
            <a:ext cx="7010400" cy="1409700"/>
          </a:xfrm>
        </p:spPr>
        <p:txBody>
          <a:bodyPr/>
          <a:lstStyle/>
          <a:p>
            <a:pPr eaLnBrk="1" hangingPunct="1">
              <a:defRPr/>
            </a:pPr>
            <a:r>
              <a:rPr lang="en-US" altLang="en-US" sz="3200">
                <a:solidFill>
                  <a:srgbClr val="40749B"/>
                </a:solidFill>
                <a:effectLst>
                  <a:outerShdw blurRad="38100" dist="38100" dir="2700000" algn="tl">
                    <a:srgbClr val="C0C0C0"/>
                  </a:outerShdw>
                </a:effectLst>
                <a:latin typeface="Baskerville Old Face" panose="02020602080505020303" pitchFamily="18" charset="0"/>
              </a:rPr>
              <a:t>SSS U.S. Department of Education </a:t>
            </a:r>
            <a:br>
              <a:rPr lang="en-US" altLang="en-US" sz="3200">
                <a:solidFill>
                  <a:srgbClr val="40749B"/>
                </a:solidFill>
                <a:effectLst>
                  <a:outerShdw blurRad="38100" dist="38100" dir="2700000" algn="tl">
                    <a:srgbClr val="C0C0C0"/>
                  </a:outerShdw>
                </a:effectLst>
                <a:latin typeface="Baskerville Old Face" panose="02020602080505020303" pitchFamily="18" charset="0"/>
              </a:rPr>
            </a:br>
            <a:r>
              <a:rPr lang="en-US" altLang="en-US" sz="3200">
                <a:solidFill>
                  <a:srgbClr val="40749B"/>
                </a:solidFill>
                <a:effectLst>
                  <a:outerShdw blurRad="38100" dist="38100" dir="2700000" algn="tl">
                    <a:srgbClr val="C0C0C0"/>
                  </a:outerShdw>
                </a:effectLst>
                <a:latin typeface="Baskerville Old Face" panose="02020602080505020303" pitchFamily="18" charset="0"/>
              </a:rPr>
              <a:t>IES Randomized Trial Grant (2011-2015)</a:t>
            </a:r>
          </a:p>
        </p:txBody>
      </p:sp>
      <p:sp>
        <p:nvSpPr>
          <p:cNvPr id="92162" name="Content Placeholder 2">
            <a:extLst>
              <a:ext uri="{FF2B5EF4-FFF2-40B4-BE49-F238E27FC236}">
                <a16:creationId xmlns:a16="http://schemas.microsoft.com/office/drawing/2014/main" id="{E24552A6-CE0D-EF44-95AB-CCDD6054412A}"/>
              </a:ext>
            </a:extLst>
          </p:cNvPr>
          <p:cNvSpPr>
            <a:spLocks noGrp="1"/>
          </p:cNvSpPr>
          <p:nvPr>
            <p:ph idx="1"/>
          </p:nvPr>
        </p:nvSpPr>
        <p:spPr>
          <a:xfrm>
            <a:off x="1181100" y="2057400"/>
            <a:ext cx="6743700" cy="3810000"/>
          </a:xfrm>
          <a:solidFill>
            <a:schemeClr val="tx2">
              <a:lumMod val="20000"/>
              <a:lumOff val="80000"/>
            </a:schemeClr>
          </a:solidFill>
          <a:ln>
            <a:solidFill>
              <a:schemeClr val="tx1"/>
            </a:solidFill>
            <a:miter lim="800000"/>
            <a:headEnd/>
            <a:tailEnd/>
          </a:ln>
        </p:spPr>
        <p:txBody>
          <a:bodyPr/>
          <a:lstStyle/>
          <a:p>
            <a:pPr algn="ctr">
              <a:buFontTx/>
              <a:buNone/>
              <a:defRPr/>
            </a:pPr>
            <a:r>
              <a:rPr lang="en-US" altLang="en-US"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2.7 million federal grant, 4 years, RCT Researchers: </a:t>
            </a:r>
          </a:p>
          <a:p>
            <a:pPr marL="366713" lvl="1" indent="0" algn="ctr">
              <a:buFont typeface="Brush Script MT" panose="03060802040406070304" pitchFamily="66" charset="0"/>
              <a:buNone/>
              <a:defRPr/>
            </a:pPr>
            <a:r>
              <a:rPr lang="en-US" altLang="en-US" sz="2400" dirty="0">
                <a:latin typeface="Baskerville Old Face" panose="02020602080505020303" pitchFamily="18" charset="0"/>
                <a:ea typeface="ＭＳ Ｐゴシック" panose="020B0600070205080204" pitchFamily="34" charset="-128"/>
              </a:rPr>
              <a:t>Florida State University</a:t>
            </a:r>
          </a:p>
          <a:p>
            <a:pPr marL="366713" lvl="1" indent="0" algn="ctr">
              <a:buFont typeface="Brush Script MT" panose="03060802040406070304" pitchFamily="66" charset="0"/>
              <a:buNone/>
              <a:defRPr/>
            </a:pPr>
            <a:r>
              <a:rPr lang="en-US" altLang="en-US" sz="2400" dirty="0">
                <a:latin typeface="Baskerville Old Face" panose="02020602080505020303" pitchFamily="18" charset="0"/>
                <a:ea typeface="ＭＳ Ｐゴシック" panose="020B0600070205080204" pitchFamily="34" charset="-128"/>
              </a:rPr>
              <a:t>Florida Atlantic University</a:t>
            </a:r>
          </a:p>
          <a:p>
            <a:pPr marL="366713" lvl="1" indent="0" algn="ctr">
              <a:buFont typeface="Brush Script MT" panose="03060802040406070304" pitchFamily="66" charset="0"/>
              <a:buNone/>
              <a:defRPr/>
            </a:pPr>
            <a:r>
              <a:rPr lang="en-US" altLang="en-US" sz="2400" dirty="0">
                <a:latin typeface="Baskerville Old Face" panose="02020602080505020303" pitchFamily="18" charset="0"/>
                <a:ea typeface="ＭＳ Ｐゴシック" panose="020B0600070205080204" pitchFamily="34" charset="-128"/>
              </a:rPr>
              <a:t>University of Massachusetts Amherst/ CSCORE</a:t>
            </a:r>
          </a:p>
          <a:p>
            <a:pPr algn="ctr">
              <a:buFontTx/>
              <a:buNone/>
              <a:defRPr/>
            </a:pPr>
            <a:r>
              <a:rPr lang="en-US" altLang="en-US" sz="20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     </a:t>
            </a:r>
            <a:r>
              <a:rPr lang="en-US" altLang="en-US" sz="28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Partners and Volunteer Participants</a:t>
            </a:r>
            <a:r>
              <a:rPr lang="en-US" altLang="en-US" sz="20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a:t>
            </a:r>
          </a:p>
          <a:p>
            <a:pPr marL="366713" lvl="1" indent="0" algn="ctr">
              <a:buFont typeface="Brush Script MT" panose="03060802040406070304" pitchFamily="66" charset="0"/>
              <a:buNone/>
              <a:defRPr/>
            </a:pPr>
            <a:r>
              <a:rPr lang="en-US" altLang="en-US" sz="2400" dirty="0">
                <a:latin typeface="Baskerville Old Face" panose="02020602080505020303" pitchFamily="18" charset="0"/>
                <a:ea typeface="ＭＳ Ｐゴシック" panose="020B0600070205080204" pitchFamily="34" charset="-128"/>
              </a:rPr>
              <a:t>Two school districts, 60 schools </a:t>
            </a:r>
          </a:p>
          <a:p>
            <a:pPr marL="366713" lvl="1" indent="0" algn="ctr">
              <a:buFont typeface="Brush Script MT" panose="03060802040406070304" pitchFamily="66" charset="0"/>
              <a:buNone/>
              <a:defRPr/>
            </a:pPr>
            <a:r>
              <a:rPr lang="en-US" altLang="en-US" sz="2400" dirty="0">
                <a:latin typeface="Baskerville Old Face" panose="02020602080505020303" pitchFamily="18" charset="0"/>
                <a:ea typeface="ＭＳ Ｐゴシック" panose="020B0600070205080204" pitchFamily="34" charset="-128"/>
              </a:rPr>
              <a:t> Elementary School Counselors</a:t>
            </a:r>
          </a:p>
          <a:p>
            <a:pPr marL="366713" lvl="1" indent="0" algn="ctr">
              <a:buFont typeface="Brush Script MT" panose="03060802040406070304" pitchFamily="66" charset="0"/>
              <a:buNone/>
              <a:defRPr/>
            </a:pPr>
            <a:r>
              <a:rPr lang="en-US" altLang="en-US" sz="2400" dirty="0">
                <a:latin typeface="Baskerville Old Face" panose="02020602080505020303" pitchFamily="18" charset="0"/>
                <a:ea typeface="ＭＳ Ｐゴシック" panose="020B0600070205080204" pitchFamily="34" charset="-128"/>
              </a:rPr>
              <a:t>5th grade teachers and students</a:t>
            </a:r>
          </a:p>
        </p:txBody>
      </p:sp>
      <p:pic>
        <p:nvPicPr>
          <p:cNvPr id="4" name="Picture 3" descr="Success logo">
            <a:extLst>
              <a:ext uri="{FF2B5EF4-FFF2-40B4-BE49-F238E27FC236}">
                <a16:creationId xmlns:a16="http://schemas.microsoft.com/office/drawing/2014/main" id="{143BD230-4392-EA4F-A5E0-33477DB3A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0"/>
            <a:ext cx="1326107" cy="1326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
            <a:extLst>
              <a:ext uri="{FF2B5EF4-FFF2-40B4-BE49-F238E27FC236}">
                <a16:creationId xmlns:a16="http://schemas.microsoft.com/office/drawing/2014/main" id="{E7A194D2-3523-8E46-AFB6-78556DAA068C}"/>
              </a:ext>
            </a:extLst>
          </p:cNvPr>
          <p:cNvSpPr>
            <a:spLocks noGrp="1"/>
          </p:cNvSpPr>
          <p:nvPr>
            <p:ph type="title"/>
          </p:nvPr>
        </p:nvSpPr>
        <p:spPr/>
        <p:txBody>
          <a:bodyPr/>
          <a:lstStyle/>
          <a:p>
            <a:pPr eaLnBrk="1" hangingPunct="1">
              <a:defRPr/>
            </a:pPr>
            <a:r>
              <a:rPr lang="en-US" altLang="en-US" sz="6000">
                <a:solidFill>
                  <a:srgbClr val="40749B"/>
                </a:solidFill>
                <a:effectLst>
                  <a:outerShdw blurRad="38100" dist="38100" dir="2700000" algn="tl">
                    <a:srgbClr val="C0C0C0"/>
                  </a:outerShdw>
                </a:effectLst>
                <a:latin typeface="Baskerville Old Face" panose="02020602080505020303" pitchFamily="18" charset="0"/>
              </a:rPr>
              <a:t>Participants</a:t>
            </a:r>
          </a:p>
        </p:txBody>
      </p:sp>
      <p:sp>
        <p:nvSpPr>
          <p:cNvPr id="2" name="Content Placeholder 1">
            <a:extLst>
              <a:ext uri="{FF2B5EF4-FFF2-40B4-BE49-F238E27FC236}">
                <a16:creationId xmlns:a16="http://schemas.microsoft.com/office/drawing/2014/main" id="{F9E602E7-A06F-4B43-9687-3E363B4028E8}"/>
              </a:ext>
            </a:extLst>
          </p:cNvPr>
          <p:cNvSpPr>
            <a:spLocks noGrp="1"/>
          </p:cNvSpPr>
          <p:nvPr>
            <p:ph idx="1"/>
          </p:nvPr>
        </p:nvSpPr>
        <p:spPr>
          <a:xfrm>
            <a:off x="1112838" y="2209800"/>
            <a:ext cx="6964362" cy="2895600"/>
          </a:xfrm>
          <a:solidFill>
            <a:schemeClr val="tx2">
              <a:lumMod val="20000"/>
              <a:lumOff val="80000"/>
            </a:schemeClr>
          </a:solidFill>
          <a:ln>
            <a:solidFill>
              <a:schemeClr val="tx1"/>
            </a:solidFill>
            <a:miter lim="800000"/>
            <a:headEnd/>
            <a:tailEnd/>
          </a:ln>
        </p:spPr>
        <p:txBody>
          <a:bodyPr/>
          <a:lstStyle/>
          <a:p>
            <a:pPr>
              <a:buFontTx/>
              <a:buNone/>
              <a:defRPr/>
            </a:pPr>
            <a:r>
              <a:rPr lang="en-US" altLang="en-US" sz="3200" u="sng"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Total Participants:</a:t>
            </a:r>
          </a:p>
          <a:p>
            <a:pPr>
              <a:buFontTx/>
              <a:buNone/>
              <a:defRPr/>
            </a:pPr>
            <a:r>
              <a:rPr lang="en-US" altLang="en-US" sz="32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60 schools, 240 classrooms, 4500 students</a:t>
            </a:r>
          </a:p>
          <a:p>
            <a:pPr>
              <a:buFontTx/>
              <a:buNone/>
              <a:defRPr/>
            </a:pPr>
            <a:r>
              <a:rPr lang="en-US" altLang="en-US" sz="32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Randomization at the </a:t>
            </a:r>
            <a:r>
              <a:rPr lang="en-US" altLang="en-US" sz="3200" b="1" u="sng"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school level</a:t>
            </a:r>
          </a:p>
          <a:p>
            <a:pPr>
              <a:buClrTx/>
              <a:buFont typeface="Arial" panose="020B0604020202020204" pitchFamily="34" charset="0"/>
              <a:buChar char="•"/>
              <a:defRPr/>
            </a:pPr>
            <a:r>
              <a:rPr lang="en-US" altLang="en-US" sz="2800" dirty="0">
                <a:latin typeface="Baskerville Old Face" panose="02020602080505020303" pitchFamily="18" charset="0"/>
                <a:ea typeface="ＭＳ Ｐゴシック" panose="020B0600070205080204" pitchFamily="34" charset="-128"/>
              </a:rPr>
              <a:t>30 schools randomly assigned as treatment</a:t>
            </a:r>
          </a:p>
          <a:p>
            <a:pPr>
              <a:buClrTx/>
              <a:buFont typeface="Arial" panose="020B0604020202020204" pitchFamily="34" charset="0"/>
              <a:buChar char="•"/>
              <a:defRPr/>
            </a:pPr>
            <a:r>
              <a:rPr lang="en-US" altLang="en-US" sz="2800" dirty="0">
                <a:latin typeface="Baskerville Old Face" panose="02020602080505020303" pitchFamily="18" charset="0"/>
                <a:ea typeface="ＭＳ Ｐゴシック" panose="020B0600070205080204" pitchFamily="34" charset="-128"/>
              </a:rPr>
              <a:t>30 schools randomly assigned as control</a:t>
            </a:r>
          </a:p>
          <a:p>
            <a:pPr marL="366713" lvl="1" indent="0" algn="ctr">
              <a:buFont typeface="Brush Script MT" panose="03060802040406070304" pitchFamily="66" charset="0"/>
              <a:buNone/>
              <a:defRPr/>
            </a:pPr>
            <a:endParaRPr lang="en-US" altLang="en-US" sz="2400" dirty="0">
              <a:latin typeface="Baskerville Old Face" panose="02020602080505020303" pitchFamily="18" charset="0"/>
              <a:ea typeface="ＭＳ Ｐゴシック" panose="020B0600070205080204" pitchFamily="34" charset="-128"/>
            </a:endParaRPr>
          </a:p>
        </p:txBody>
      </p:sp>
      <p:pic>
        <p:nvPicPr>
          <p:cNvPr id="4" name="Picture 3" descr="Success logo">
            <a:extLst>
              <a:ext uri="{FF2B5EF4-FFF2-40B4-BE49-F238E27FC236}">
                <a16:creationId xmlns:a16="http://schemas.microsoft.com/office/drawing/2014/main" id="{4C14BAC8-7F05-BC49-B052-8205C51C8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17563"/>
            <a:ext cx="1254983" cy="12549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a:extLst>
              <a:ext uri="{FF2B5EF4-FFF2-40B4-BE49-F238E27FC236}">
                <a16:creationId xmlns:a16="http://schemas.microsoft.com/office/drawing/2014/main" id="{5192AA3F-F65E-75C6-1A2F-1F37AE5C7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2866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a:extLst>
              <a:ext uri="{FF2B5EF4-FFF2-40B4-BE49-F238E27FC236}">
                <a16:creationId xmlns:a16="http://schemas.microsoft.com/office/drawing/2014/main" id="{1CA8B215-D858-BE0D-DE5D-C36828F8E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2596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Footer Placeholder 1">
            <a:extLst>
              <a:ext uri="{FF2B5EF4-FFF2-40B4-BE49-F238E27FC236}">
                <a16:creationId xmlns:a16="http://schemas.microsoft.com/office/drawing/2014/main" id="{B4B83D68-85D0-249A-F600-215228540D33}"/>
              </a:ext>
            </a:extLst>
          </p:cNvPr>
          <p:cNvSpPr>
            <a:spLocks noGrp="1"/>
          </p:cNvSpPr>
          <p:nvPr>
            <p:ph type="ftr" sz="quarter" idx="11"/>
          </p:nvPr>
        </p:nvSpPr>
        <p:spPr bwMode="auto">
          <a:xfrm>
            <a:off x="2438400" y="6553200"/>
            <a:ext cx="487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solidFill>
                  <a:srgbClr val="336666"/>
                </a:solidFill>
                <a:ea typeface="MS PGothic" panose="020B0600070205080204" pitchFamily="34" charset="-128"/>
              </a:rPr>
              <a:t>Michael C. Kane, School Counseling &amp; Graduation Support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a:extLst>
              <a:ext uri="{FF2B5EF4-FFF2-40B4-BE49-F238E27FC236}">
                <a16:creationId xmlns:a16="http://schemas.microsoft.com/office/drawing/2014/main" id="{28693017-3CD6-0401-DFC9-DBE063C9C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724693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Footer Placeholder 1">
            <a:extLst>
              <a:ext uri="{FF2B5EF4-FFF2-40B4-BE49-F238E27FC236}">
                <a16:creationId xmlns:a16="http://schemas.microsoft.com/office/drawing/2014/main" id="{0817ACD3-E68C-F7AF-BDA8-6839ADA3B1B1}"/>
              </a:ext>
            </a:extLst>
          </p:cNvPr>
          <p:cNvSpPr>
            <a:spLocks noGrp="1"/>
          </p:cNvSpPr>
          <p:nvPr>
            <p:ph type="ftr" sz="quarter" idx="11"/>
          </p:nvPr>
        </p:nvSpPr>
        <p:spPr bwMode="auto">
          <a:xfrm>
            <a:off x="2438400" y="6553200"/>
            <a:ext cx="487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solidFill>
                  <a:srgbClr val="336666"/>
                </a:solidFill>
                <a:ea typeface="MS PGothic" panose="020B0600070205080204" pitchFamily="34" charset="-128"/>
              </a:rPr>
              <a:t>Michael C. Kane, School Counseling &amp; Graduation Support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88C2A201-06FC-4DAA-75C0-137B293DA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2866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Footer Placeholder 1">
            <a:extLst>
              <a:ext uri="{FF2B5EF4-FFF2-40B4-BE49-F238E27FC236}">
                <a16:creationId xmlns:a16="http://schemas.microsoft.com/office/drawing/2014/main" id="{A823E4C5-CDA1-0673-4854-9BEDC2876CF5}"/>
              </a:ext>
            </a:extLst>
          </p:cNvPr>
          <p:cNvSpPr>
            <a:spLocks noGrp="1"/>
          </p:cNvSpPr>
          <p:nvPr>
            <p:ph type="ftr" sz="quarter" idx="11"/>
          </p:nvPr>
        </p:nvSpPr>
        <p:spPr bwMode="auto">
          <a:xfrm>
            <a:off x="2438400" y="6553200"/>
            <a:ext cx="487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solidFill>
                  <a:srgbClr val="336666"/>
                </a:solidFill>
                <a:ea typeface="MS PGothic" panose="020B0600070205080204" pitchFamily="34" charset="-128"/>
              </a:rPr>
              <a:t>Michael C. Kane, School Counseling &amp; Graduation Support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a:extLst>
              <a:ext uri="{FF2B5EF4-FFF2-40B4-BE49-F238E27FC236}">
                <a16:creationId xmlns:a16="http://schemas.microsoft.com/office/drawing/2014/main" id="{2DFAFF24-633D-4182-3F55-E56EFA3BF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71548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Footer Placeholder 1">
            <a:extLst>
              <a:ext uri="{FF2B5EF4-FFF2-40B4-BE49-F238E27FC236}">
                <a16:creationId xmlns:a16="http://schemas.microsoft.com/office/drawing/2014/main" id="{CA1916DC-32BB-9EF6-915E-8B91612B9FBE}"/>
              </a:ext>
            </a:extLst>
          </p:cNvPr>
          <p:cNvSpPr>
            <a:spLocks noGrp="1"/>
          </p:cNvSpPr>
          <p:nvPr>
            <p:ph type="ftr" sz="quarter" idx="11"/>
          </p:nvPr>
        </p:nvSpPr>
        <p:spPr bwMode="auto">
          <a:xfrm>
            <a:off x="2438400" y="6553200"/>
            <a:ext cx="487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solidFill>
                  <a:srgbClr val="336666"/>
                </a:solidFill>
                <a:ea typeface="MS PGothic" panose="020B0600070205080204" pitchFamily="34" charset="-128"/>
              </a:rPr>
              <a:t>Michael C. Kane, School Counseling &amp; Graduation Support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EAFB8A77-7411-9A9E-38D9-6BC9E36FA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2596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Footer Placeholder 1">
            <a:extLst>
              <a:ext uri="{FF2B5EF4-FFF2-40B4-BE49-F238E27FC236}">
                <a16:creationId xmlns:a16="http://schemas.microsoft.com/office/drawing/2014/main" id="{77766C40-28AD-DFD6-5C88-C9F8D740DED8}"/>
              </a:ext>
            </a:extLst>
          </p:cNvPr>
          <p:cNvSpPr>
            <a:spLocks noGrp="1"/>
          </p:cNvSpPr>
          <p:nvPr>
            <p:ph type="ftr" sz="quarter" idx="11"/>
          </p:nvPr>
        </p:nvSpPr>
        <p:spPr bwMode="auto">
          <a:xfrm>
            <a:off x="2438400" y="6553200"/>
            <a:ext cx="487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solidFill>
                  <a:srgbClr val="336666"/>
                </a:solidFill>
                <a:ea typeface="MS PGothic" panose="020B0600070205080204" pitchFamily="34" charset="-128"/>
              </a:rPr>
              <a:t>Michael C. Kane, School Counseling &amp; Graduation Support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165911" name="Rectangle 23">
            <a:extLst>
              <a:ext uri="{FF2B5EF4-FFF2-40B4-BE49-F238E27FC236}">
                <a16:creationId xmlns:a16="http://schemas.microsoft.com/office/drawing/2014/main" id="{D22C061C-9A3D-8C4A-B927-5ED0831053EF}"/>
              </a:ext>
            </a:extLst>
          </p:cNvPr>
          <p:cNvSpPr>
            <a:spLocks noGrp="1" noChangeArrowheads="1"/>
          </p:cNvSpPr>
          <p:nvPr>
            <p:ph type="title"/>
          </p:nvPr>
        </p:nvSpPr>
        <p:spPr>
          <a:xfrm>
            <a:off x="419100" y="457200"/>
            <a:ext cx="8229600" cy="1143000"/>
          </a:xfrm>
        </p:spPr>
        <p:txBody>
          <a:bodyPr/>
          <a:lstStyle/>
          <a:p>
            <a:pPr eaLnBrk="1" hangingPunct="1">
              <a:defRPr/>
            </a:pPr>
            <a:r>
              <a:rPr lang="en-US" altLang="en-US" sz="60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Student Success Skills</a:t>
            </a:r>
          </a:p>
        </p:txBody>
      </p:sp>
      <p:sp>
        <p:nvSpPr>
          <p:cNvPr id="165913" name="Rectangle 25">
            <a:extLst>
              <a:ext uri="{FF2B5EF4-FFF2-40B4-BE49-F238E27FC236}">
                <a16:creationId xmlns:a16="http://schemas.microsoft.com/office/drawing/2014/main" id="{D8A49FCF-1998-2945-91FC-C78C50738E3C}"/>
              </a:ext>
            </a:extLst>
          </p:cNvPr>
          <p:cNvSpPr>
            <a:spLocks noGrp="1" noChangeArrowheads="1"/>
          </p:cNvSpPr>
          <p:nvPr>
            <p:ph type="body" sz="half" idx="2"/>
          </p:nvPr>
        </p:nvSpPr>
        <p:spPr>
          <a:xfrm>
            <a:off x="4648200" y="1533525"/>
            <a:ext cx="3505200" cy="4592638"/>
          </a:xfrm>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lnSpcReduction="10000"/>
          </a:bodyPr>
          <a:lstStyle/>
          <a:p>
            <a:pPr>
              <a:buClrTx/>
              <a:buFont typeface="Arial" panose="020B0604020202020204" pitchFamily="34" charset="0"/>
              <a:buChar char="•"/>
              <a:defRPr/>
            </a:pPr>
            <a:r>
              <a:rPr lang="en-US" altLang="en-US" dirty="0">
                <a:latin typeface="Baskerville Old Face" panose="02020602080505020303" pitchFamily="18" charset="0"/>
                <a:ea typeface="ＭＳ Ｐゴシック" panose="020B0600070205080204" pitchFamily="34" charset="-128"/>
              </a:rPr>
              <a:t>Overview of key components</a:t>
            </a:r>
            <a:endParaRPr lang="en-US" altLang="en-US" sz="3500" dirty="0">
              <a:latin typeface="Baskerville Old Face" panose="02020602080505020303" pitchFamily="18" charset="0"/>
              <a:ea typeface="ＭＳ Ｐゴシック" panose="020B0600070205080204" charset="-128"/>
            </a:endParaRPr>
          </a:p>
          <a:p>
            <a:pPr>
              <a:buClrTx/>
              <a:buFont typeface="Arial" panose="020B0604020202020204" pitchFamily="34" charset="0"/>
              <a:buChar char="•"/>
              <a:defRPr/>
            </a:pPr>
            <a:r>
              <a:rPr lang="en-US" altLang="en-US" dirty="0">
                <a:latin typeface="Baskerville Old Face" panose="02020602080505020303" pitchFamily="18" charset="0"/>
                <a:ea typeface="ＭＳ Ｐゴシック" panose="020B0600070205080204" pitchFamily="34" charset="-128"/>
              </a:rPr>
              <a:t>Research base supporting development of the program</a:t>
            </a:r>
          </a:p>
          <a:p>
            <a:pPr>
              <a:buClrTx/>
              <a:buFont typeface="Arial" panose="020B0604020202020204" pitchFamily="34" charset="0"/>
              <a:buChar char="•"/>
              <a:defRPr/>
            </a:pPr>
            <a:r>
              <a:rPr lang="en-US" altLang="en-US" dirty="0">
                <a:latin typeface="Baskerville Old Face" panose="02020602080505020303" pitchFamily="18" charset="0"/>
                <a:ea typeface="ＭＳ Ｐゴシック" panose="020B0600070205080204" pitchFamily="34" charset="-128"/>
              </a:rPr>
              <a:t>Research results reflecting outcomes of using the program</a:t>
            </a:r>
          </a:p>
          <a:p>
            <a:pPr>
              <a:buClrTx/>
              <a:buFont typeface="Arial" panose="020B0604020202020204" pitchFamily="34" charset="0"/>
              <a:buChar char="•"/>
              <a:defRPr/>
            </a:pPr>
            <a:r>
              <a:rPr lang="en-US" altLang="en-US" dirty="0">
                <a:latin typeface="Baskerville Old Face" panose="02020602080505020303" pitchFamily="18" charset="0"/>
                <a:ea typeface="ＭＳ Ｐゴシック" panose="020B0600070205080204" pitchFamily="34" charset="-128"/>
              </a:rPr>
              <a:t>Key components and tools embedded in the program</a:t>
            </a:r>
          </a:p>
          <a:p>
            <a:pPr>
              <a:buClrTx/>
              <a:buFont typeface="Arial" panose="020B0604020202020204" pitchFamily="34" charset="0"/>
              <a:buChar char="•"/>
              <a:defRPr/>
            </a:pPr>
            <a:r>
              <a:rPr lang="en-US" altLang="en-US" dirty="0">
                <a:latin typeface="Baskerville Old Face" panose="02020602080505020303" pitchFamily="18" charset="0"/>
                <a:ea typeface="ＭＳ Ｐゴシック" panose="020B0600070205080204" pitchFamily="34" charset="-128"/>
              </a:rPr>
              <a:t>Program implementation</a:t>
            </a:r>
          </a:p>
          <a:p>
            <a:pPr>
              <a:buFont typeface="Brush Script MT" panose="03060802040406070304" pitchFamily="66" charset="0"/>
              <a:buChar char="O"/>
              <a:defRPr/>
            </a:pPr>
            <a:endParaRPr lang="en-US" altLang="en-US" dirty="0">
              <a:ea typeface="ＭＳ Ｐゴシック" panose="020B0600070205080204" pitchFamily="34" charset="-128"/>
            </a:endParaRPr>
          </a:p>
          <a:p>
            <a:pPr>
              <a:buFont typeface="Brush Script MT" panose="03060802040406070304" pitchFamily="66" charset="0"/>
              <a:buChar char="O"/>
              <a:defRPr/>
            </a:pPr>
            <a:endParaRPr lang="en-US" altLang="en-US" sz="2800" dirty="0">
              <a:ea typeface="ＭＳ Ｐゴシック" panose="020B0600070205080204" pitchFamily="34" charset="-128"/>
            </a:endParaRPr>
          </a:p>
          <a:p>
            <a:pPr>
              <a:buFont typeface="Brush Script MT" panose="03060802040406070304" pitchFamily="66" charset="0"/>
              <a:buChar char="O"/>
              <a:defRPr/>
            </a:pPr>
            <a:endParaRPr lang="en-US" altLang="en-US" sz="2800" dirty="0">
              <a:ea typeface="ＭＳ Ｐゴシック" panose="020B0600070205080204" pitchFamily="34" charset="-128"/>
            </a:endParaRPr>
          </a:p>
          <a:p>
            <a:pPr>
              <a:buFont typeface="Brush Script MT" panose="03060802040406070304" pitchFamily="66" charset="0"/>
              <a:buChar char="O"/>
              <a:defRPr/>
            </a:pPr>
            <a:endParaRPr lang="en-US" altLang="en-US" sz="2800" dirty="0">
              <a:ea typeface="ＭＳ Ｐゴシック" panose="020B0600070205080204" pitchFamily="34" charset="-128"/>
            </a:endParaRPr>
          </a:p>
          <a:p>
            <a:pPr>
              <a:buFont typeface="Brush Script MT" panose="03060802040406070304" pitchFamily="66" charset="0"/>
              <a:buChar char="O"/>
              <a:defRPr/>
            </a:pPr>
            <a:endParaRPr lang="en-US" altLang="en-US" sz="2800" dirty="0">
              <a:ea typeface="ＭＳ Ｐゴシック" panose="020B0600070205080204" pitchFamily="34" charset="-128"/>
            </a:endParaRPr>
          </a:p>
        </p:txBody>
      </p:sp>
      <p:sp>
        <p:nvSpPr>
          <p:cNvPr id="165896" name="Rectangle 8">
            <a:extLst>
              <a:ext uri="{FF2B5EF4-FFF2-40B4-BE49-F238E27FC236}">
                <a16:creationId xmlns:a16="http://schemas.microsoft.com/office/drawing/2014/main" id="{F5F34D07-D7FA-E743-99E5-286054B10E23}"/>
              </a:ext>
            </a:extLst>
          </p:cNvPr>
          <p:cNvSpPr>
            <a:spLocks noChangeArrowheads="1"/>
          </p:cNvSpPr>
          <p:nvPr/>
        </p:nvSpPr>
        <p:spPr bwMode="auto">
          <a:xfrm>
            <a:off x="381000" y="153352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2800">
                <a:solidFill>
                  <a:schemeClr val="tx1"/>
                </a:solidFill>
                <a:latin typeface="Times New Roman" charset="0"/>
              </a:defRPr>
            </a:lvl1pPr>
            <a:lvl2pPr marL="742950" indent="-285750">
              <a:spcBef>
                <a:spcPct val="20000"/>
              </a:spcBef>
              <a:buChar char="–"/>
              <a:defRPr sz="2400">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a:solidFill>
                  <a:schemeClr val="tx1"/>
                </a:solidFill>
                <a:latin typeface="Times New Roman" charset="0"/>
              </a:defRPr>
            </a:lvl4pPr>
            <a:lvl5pPr marL="2057400" indent="-228600">
              <a:spcBef>
                <a:spcPct val="20000"/>
              </a:spcBef>
              <a:buChar char="»"/>
              <a:defRPr>
                <a:solidFill>
                  <a:schemeClr val="tx1"/>
                </a:solidFill>
                <a:latin typeface="Times New Roman" charset="0"/>
              </a:defRPr>
            </a:lvl5pPr>
            <a:lvl6pPr marL="2514600" indent="-228600" eaLnBrk="0" fontAlgn="base" hangingPunct="0">
              <a:spcBef>
                <a:spcPct val="20000"/>
              </a:spcBef>
              <a:spcAft>
                <a:spcPct val="0"/>
              </a:spcAft>
              <a:buChar char="»"/>
              <a:defRPr>
                <a:solidFill>
                  <a:schemeClr val="tx1"/>
                </a:solidFill>
                <a:latin typeface="Times New Roman" charset="0"/>
              </a:defRPr>
            </a:lvl6pPr>
            <a:lvl7pPr marL="2971800" indent="-228600" eaLnBrk="0" fontAlgn="base" hangingPunct="0">
              <a:spcBef>
                <a:spcPct val="20000"/>
              </a:spcBef>
              <a:spcAft>
                <a:spcPct val="0"/>
              </a:spcAft>
              <a:buChar char="»"/>
              <a:defRPr>
                <a:solidFill>
                  <a:schemeClr val="tx1"/>
                </a:solidFill>
                <a:latin typeface="Times New Roman" charset="0"/>
              </a:defRPr>
            </a:lvl7pPr>
            <a:lvl8pPr marL="3429000" indent="-228600" eaLnBrk="0" fontAlgn="base" hangingPunct="0">
              <a:spcBef>
                <a:spcPct val="20000"/>
              </a:spcBef>
              <a:spcAft>
                <a:spcPct val="0"/>
              </a:spcAft>
              <a:buChar char="»"/>
              <a:defRPr>
                <a:solidFill>
                  <a:schemeClr val="tx1"/>
                </a:solidFill>
                <a:latin typeface="Times New Roman" charset="0"/>
              </a:defRPr>
            </a:lvl8pPr>
            <a:lvl9pPr marL="3886200" indent="-228600" eaLnBrk="0" fontAlgn="base" hangingPunct="0">
              <a:spcBef>
                <a:spcPct val="20000"/>
              </a:spcBef>
              <a:spcAft>
                <a:spcPct val="0"/>
              </a:spcAft>
              <a:buChar char="»"/>
              <a:defRPr>
                <a:solidFill>
                  <a:schemeClr val="tx1"/>
                </a:solidFill>
                <a:latin typeface="Times New Roman" charset="0"/>
              </a:defRPr>
            </a:lvl9pPr>
          </a:lstStyle>
          <a:p>
            <a:pPr>
              <a:defRPr/>
            </a:pPr>
            <a:endParaRPr lang="en-US" altLang="en-US"/>
          </a:p>
        </p:txBody>
      </p:sp>
      <p:sp>
        <p:nvSpPr>
          <p:cNvPr id="165897" name="Rectangle 9">
            <a:extLst>
              <a:ext uri="{FF2B5EF4-FFF2-40B4-BE49-F238E27FC236}">
                <a16:creationId xmlns:a16="http://schemas.microsoft.com/office/drawing/2014/main" id="{AAC78A36-C6C3-534D-A41B-3B83266D306C}"/>
              </a:ext>
            </a:extLst>
          </p:cNvPr>
          <p:cNvSpPr>
            <a:spLocks noChangeArrowheads="1"/>
          </p:cNvSpPr>
          <p:nvPr/>
        </p:nvSpPr>
        <p:spPr bwMode="auto">
          <a:xfrm>
            <a:off x="3810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2800">
                <a:solidFill>
                  <a:schemeClr val="tx1"/>
                </a:solidFill>
                <a:latin typeface="Times New Roman" charset="0"/>
              </a:defRPr>
            </a:lvl1pPr>
            <a:lvl2pPr marL="742950" indent="-285750">
              <a:spcBef>
                <a:spcPct val="20000"/>
              </a:spcBef>
              <a:buChar char="–"/>
              <a:defRPr sz="2400">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a:solidFill>
                  <a:schemeClr val="tx1"/>
                </a:solidFill>
                <a:latin typeface="Times New Roman" charset="0"/>
              </a:defRPr>
            </a:lvl4pPr>
            <a:lvl5pPr marL="2057400" indent="-228600">
              <a:spcBef>
                <a:spcPct val="20000"/>
              </a:spcBef>
              <a:buChar char="»"/>
              <a:defRPr>
                <a:solidFill>
                  <a:schemeClr val="tx1"/>
                </a:solidFill>
                <a:latin typeface="Times New Roman" charset="0"/>
              </a:defRPr>
            </a:lvl5pPr>
            <a:lvl6pPr marL="2514600" indent="-228600" eaLnBrk="0" fontAlgn="base" hangingPunct="0">
              <a:spcBef>
                <a:spcPct val="20000"/>
              </a:spcBef>
              <a:spcAft>
                <a:spcPct val="0"/>
              </a:spcAft>
              <a:buChar char="»"/>
              <a:defRPr>
                <a:solidFill>
                  <a:schemeClr val="tx1"/>
                </a:solidFill>
                <a:latin typeface="Times New Roman" charset="0"/>
              </a:defRPr>
            </a:lvl6pPr>
            <a:lvl7pPr marL="2971800" indent="-228600" eaLnBrk="0" fontAlgn="base" hangingPunct="0">
              <a:spcBef>
                <a:spcPct val="20000"/>
              </a:spcBef>
              <a:spcAft>
                <a:spcPct val="0"/>
              </a:spcAft>
              <a:buChar char="»"/>
              <a:defRPr>
                <a:solidFill>
                  <a:schemeClr val="tx1"/>
                </a:solidFill>
                <a:latin typeface="Times New Roman" charset="0"/>
              </a:defRPr>
            </a:lvl7pPr>
            <a:lvl8pPr marL="3429000" indent="-228600" eaLnBrk="0" fontAlgn="base" hangingPunct="0">
              <a:spcBef>
                <a:spcPct val="20000"/>
              </a:spcBef>
              <a:spcAft>
                <a:spcPct val="0"/>
              </a:spcAft>
              <a:buChar char="»"/>
              <a:defRPr>
                <a:solidFill>
                  <a:schemeClr val="tx1"/>
                </a:solidFill>
                <a:latin typeface="Times New Roman" charset="0"/>
              </a:defRPr>
            </a:lvl8pPr>
            <a:lvl9pPr marL="3886200" indent="-228600" eaLnBrk="0" fontAlgn="base" hangingPunct="0">
              <a:spcBef>
                <a:spcPct val="20000"/>
              </a:spcBef>
              <a:spcAft>
                <a:spcPct val="0"/>
              </a:spcAft>
              <a:buChar char="»"/>
              <a:defRPr>
                <a:solidFill>
                  <a:schemeClr val="tx1"/>
                </a:solidFill>
                <a:latin typeface="Times New Roman" charset="0"/>
              </a:defRPr>
            </a:lvl9pPr>
          </a:lstStyle>
          <a:p>
            <a:pPr>
              <a:defRPr/>
            </a:pPr>
            <a:endParaRPr lang="en-US" altLang="en-US"/>
          </a:p>
        </p:txBody>
      </p:sp>
      <p:pic>
        <p:nvPicPr>
          <p:cNvPr id="8" name="Picture 4" descr="Success logo">
            <a:extLst>
              <a:ext uri="{FF2B5EF4-FFF2-40B4-BE49-F238E27FC236}">
                <a16:creationId xmlns:a16="http://schemas.microsoft.com/office/drawing/2014/main" id="{2C479CBA-9A50-8D4B-AF0F-C97FB0BC9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828800"/>
            <a:ext cx="35052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2C48654C-F607-E442-AB95-9C915554046A}"/>
              </a:ext>
            </a:extLst>
          </p:cNvPr>
          <p:cNvSpPr>
            <a:spLocks noGrp="1" noChangeArrowheads="1"/>
          </p:cNvSpPr>
          <p:nvPr>
            <p:ph type="title"/>
          </p:nvPr>
        </p:nvSpPr>
        <p:spPr>
          <a:xfrm>
            <a:off x="914400" y="990600"/>
            <a:ext cx="7696200" cy="914400"/>
          </a:xfrm>
        </p:spPr>
        <p:txBody>
          <a:bodyPr/>
          <a:lstStyle/>
          <a:p>
            <a:pPr eaLnBrk="1" hangingPunct="1">
              <a:defRPr/>
            </a:pPr>
            <a:r>
              <a:rPr lang="en-US" altLang="en-US" sz="3600" dirty="0">
                <a:solidFill>
                  <a:srgbClr val="40749B"/>
                </a:solidFill>
                <a:effectLst>
                  <a:outerShdw blurRad="38100" dist="38100" dir="2700000" algn="tl">
                    <a:srgbClr val="C0C0C0"/>
                  </a:outerShdw>
                </a:effectLst>
                <a:latin typeface="Baskerville Old Face" panose="02020602080505020303" pitchFamily="18" charset="0"/>
              </a:rPr>
              <a:t>SSS Meta-Analysis (2012)</a:t>
            </a:r>
          </a:p>
        </p:txBody>
      </p:sp>
      <p:sp>
        <p:nvSpPr>
          <p:cNvPr id="108546" name="Rectangle 3">
            <a:extLst>
              <a:ext uri="{FF2B5EF4-FFF2-40B4-BE49-F238E27FC236}">
                <a16:creationId xmlns:a16="http://schemas.microsoft.com/office/drawing/2014/main" id="{E523969D-4D1F-774B-B798-71E1FCEC7DBA}"/>
              </a:ext>
            </a:extLst>
          </p:cNvPr>
          <p:cNvSpPr>
            <a:spLocks noGrp="1" noChangeArrowheads="1"/>
          </p:cNvSpPr>
          <p:nvPr>
            <p:ph idx="1"/>
          </p:nvPr>
        </p:nvSpPr>
        <p:spPr>
          <a:xfrm>
            <a:off x="1562100" y="2286000"/>
            <a:ext cx="6096000" cy="3276600"/>
          </a:xfrm>
          <a:solidFill>
            <a:schemeClr val="tx2">
              <a:lumMod val="20000"/>
              <a:lumOff val="80000"/>
            </a:schemeClr>
          </a:solidFill>
          <a:ln>
            <a:solidFill>
              <a:schemeClr val="tx1"/>
            </a:solidFill>
            <a:miter lim="800000"/>
            <a:headEnd/>
            <a:tailEnd/>
          </a:ln>
        </p:spPr>
        <p:txBody>
          <a:bodyPr/>
          <a:lstStyle/>
          <a:p>
            <a:pPr>
              <a:buFontTx/>
              <a:buNone/>
              <a:defRPr/>
            </a:pPr>
            <a:r>
              <a:rPr lang="en-US" altLang="en-US" sz="3200">
                <a:effectLst>
                  <a:outerShdw blurRad="38100" dist="38100" dir="2700000" algn="tl">
                    <a:srgbClr val="FFFFFF"/>
                  </a:outerShdw>
                </a:effectLst>
                <a:latin typeface="Baskerville Old Face" panose="02020602080505020303" pitchFamily="18" charset="0"/>
              </a:rPr>
              <a:t>Five studies:</a:t>
            </a:r>
          </a:p>
          <a:p>
            <a:pPr marL="366713" lvl="1" indent="0">
              <a:buFont typeface="Brush Script MT" panose="03060802040406070304" pitchFamily="66" charset="0"/>
              <a:buNone/>
              <a:defRPr/>
            </a:pPr>
            <a:r>
              <a:rPr lang="en-US" altLang="en-US" sz="2400">
                <a:latin typeface="Baskerville Old Face" panose="02020602080505020303" pitchFamily="18" charset="0"/>
              </a:rPr>
              <a:t>Brigman &amp; Campbell (2003)</a:t>
            </a:r>
          </a:p>
          <a:p>
            <a:pPr marL="366713" lvl="1" indent="0">
              <a:buFont typeface="Brush Script MT" panose="03060802040406070304" pitchFamily="66" charset="0"/>
              <a:buNone/>
              <a:defRPr/>
            </a:pPr>
            <a:r>
              <a:rPr lang="en-US" altLang="en-US" sz="2400">
                <a:latin typeface="Baskerville Old Face" panose="02020602080505020303" pitchFamily="18" charset="0"/>
              </a:rPr>
              <a:t>Brigman, Webb, &amp; Campbell (2007) </a:t>
            </a:r>
          </a:p>
          <a:p>
            <a:pPr marL="366713" lvl="1" indent="0">
              <a:buFont typeface="Brush Script MT" panose="03060802040406070304" pitchFamily="66" charset="0"/>
              <a:buNone/>
              <a:defRPr/>
            </a:pPr>
            <a:r>
              <a:rPr lang="en-US" altLang="en-US" sz="2400">
                <a:latin typeface="Baskerville Old Face" panose="02020602080505020303" pitchFamily="18" charset="0"/>
              </a:rPr>
              <a:t>Campbell &amp; Brigman (2005)</a:t>
            </a:r>
          </a:p>
          <a:p>
            <a:pPr marL="366713" lvl="1" indent="0">
              <a:buFont typeface="Brush Script MT" panose="03060802040406070304" pitchFamily="66" charset="0"/>
              <a:buNone/>
              <a:defRPr/>
            </a:pPr>
            <a:r>
              <a:rPr lang="en-US" altLang="en-US" sz="2400">
                <a:latin typeface="Baskerville Old Face" panose="02020602080505020303" pitchFamily="18" charset="0"/>
              </a:rPr>
              <a:t>Webb, Brigman, &amp; Campbell (2005 )</a:t>
            </a:r>
          </a:p>
          <a:p>
            <a:pPr marL="366713" lvl="1" indent="0">
              <a:buFont typeface="Brush Script MT" panose="03060802040406070304" pitchFamily="66" charset="0"/>
              <a:buNone/>
              <a:defRPr/>
            </a:pPr>
            <a:r>
              <a:rPr lang="en-US" altLang="en-US" sz="2400">
                <a:latin typeface="Baskerville Old Face" panose="02020602080505020303" pitchFamily="18" charset="0"/>
              </a:rPr>
              <a:t>León, Villares, Brigman, Webb, &amp; Peluso (2010)</a:t>
            </a:r>
          </a:p>
          <a:p>
            <a:pPr marL="366713" lvl="1" indent="0" algn="ctr">
              <a:buFont typeface="Brush Script MT" panose="03060802040406070304" pitchFamily="66" charset="0"/>
              <a:buNone/>
              <a:defRPr/>
            </a:pPr>
            <a:endParaRPr lang="en-US" altLang="en-US" sz="2400">
              <a:latin typeface="Baskerville Old Face" panose="02020602080505020303" pitchFamily="18" charset="0"/>
            </a:endParaRPr>
          </a:p>
        </p:txBody>
      </p:sp>
      <p:pic>
        <p:nvPicPr>
          <p:cNvPr id="4" name="Picture 3" descr="Success logo">
            <a:extLst>
              <a:ext uri="{FF2B5EF4-FFF2-40B4-BE49-F238E27FC236}">
                <a16:creationId xmlns:a16="http://schemas.microsoft.com/office/drawing/2014/main" id="{99953C04-A4EB-EC40-A4D6-049033FC7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874" y="2438401"/>
            <a:ext cx="1143000"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2EA77591-5903-3446-BF95-1688D159DFC1}"/>
              </a:ext>
            </a:extLst>
          </p:cNvPr>
          <p:cNvSpPr>
            <a:spLocks noGrp="1"/>
          </p:cNvSpPr>
          <p:nvPr>
            <p:ph type="title"/>
          </p:nvPr>
        </p:nvSpPr>
        <p:spPr>
          <a:xfrm>
            <a:off x="685800" y="660400"/>
            <a:ext cx="7696200" cy="914400"/>
          </a:xfrm>
        </p:spPr>
        <p:txBody>
          <a:bodyPr/>
          <a:lstStyle/>
          <a:p>
            <a:pPr eaLnBrk="1" hangingPunct="1">
              <a:defRPr/>
            </a:pPr>
            <a:r>
              <a:rPr lang="en-US" altLang="en-US" sz="5400">
                <a:solidFill>
                  <a:srgbClr val="40749B"/>
                </a:solidFill>
                <a:effectLst>
                  <a:outerShdw blurRad="38100" dist="38100" dir="2700000" algn="tl">
                    <a:srgbClr val="C0C0C0"/>
                  </a:outerShdw>
                </a:effectLst>
                <a:latin typeface="Baskerville Old Face" panose="02020602080505020303" pitchFamily="18" charset="0"/>
              </a:rPr>
              <a:t>Sample Population</a:t>
            </a:r>
          </a:p>
        </p:txBody>
      </p:sp>
      <p:sp>
        <p:nvSpPr>
          <p:cNvPr id="110594" name="Content Placeholder 2">
            <a:extLst>
              <a:ext uri="{FF2B5EF4-FFF2-40B4-BE49-F238E27FC236}">
                <a16:creationId xmlns:a16="http://schemas.microsoft.com/office/drawing/2014/main" id="{D9063635-5598-B847-BF68-97C787FFD224}"/>
              </a:ext>
            </a:extLst>
          </p:cNvPr>
          <p:cNvSpPr>
            <a:spLocks noGrp="1"/>
          </p:cNvSpPr>
          <p:nvPr>
            <p:ph idx="1"/>
          </p:nvPr>
        </p:nvSpPr>
        <p:spPr>
          <a:xfrm>
            <a:off x="914400" y="1905000"/>
            <a:ext cx="7239000" cy="3683000"/>
          </a:xfrm>
          <a:solidFill>
            <a:schemeClr val="tx2">
              <a:lumMod val="20000"/>
              <a:lumOff val="80000"/>
            </a:schemeClr>
          </a:solidFill>
          <a:ln>
            <a:solidFill>
              <a:schemeClr val="tx1"/>
            </a:solidFill>
            <a:miter lim="800000"/>
            <a:headEnd/>
            <a:tailEnd/>
          </a:ln>
        </p:spPr>
        <p:txBody>
          <a:bodyPr/>
          <a:lstStyle/>
          <a:p>
            <a:pPr>
              <a:buFontTx/>
              <a:buNone/>
              <a:defRPr/>
            </a:pPr>
            <a:r>
              <a:rPr lang="en-US" altLang="en-US" sz="28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Thirty-nine schools in two large school districts located in south Florida.  </a:t>
            </a:r>
          </a:p>
          <a:p>
            <a:pPr>
              <a:buFontTx/>
              <a:buNone/>
              <a:defRPr/>
            </a:pPr>
            <a:r>
              <a:rPr lang="en-US" altLang="en-US" sz="28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Students from rural, suburban, and urban settings.</a:t>
            </a:r>
          </a:p>
          <a:p>
            <a:pPr>
              <a:buFontTx/>
              <a:buNone/>
              <a:defRPr/>
            </a:pPr>
            <a:r>
              <a:rPr lang="en-US" altLang="en-US" sz="28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Combined total = 1,279 in grades 4, 5, 6, 8, and 9. </a:t>
            </a:r>
          </a:p>
          <a:p>
            <a:pPr>
              <a:buFontTx/>
              <a:buNone/>
              <a:defRPr/>
            </a:pPr>
            <a:r>
              <a:rPr lang="en-US" altLang="en-US" sz="2800"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Ethnic composition of the total sample included: </a:t>
            </a:r>
          </a:p>
          <a:p>
            <a:pPr marL="366713" lvl="1" indent="0">
              <a:buFont typeface="Brush Script MT" panose="03060802040406070304" pitchFamily="66" charset="0"/>
              <a:buNone/>
              <a:defRPr/>
            </a:pPr>
            <a:r>
              <a:rPr lang="en-US" altLang="en-US" sz="2000" dirty="0">
                <a:latin typeface="Baskerville Old Face" panose="02020602080505020303" pitchFamily="18" charset="0"/>
                <a:ea typeface="ＭＳ Ｐゴシック" panose="020B0600070205080204" pitchFamily="34" charset="-128"/>
              </a:rPr>
              <a:t>White = 718 (56%) </a:t>
            </a:r>
          </a:p>
          <a:p>
            <a:pPr marL="366713" lvl="1" indent="0">
              <a:buFont typeface="Brush Script MT" panose="03060802040406070304" pitchFamily="66" charset="0"/>
              <a:buNone/>
              <a:defRPr/>
            </a:pPr>
            <a:r>
              <a:rPr lang="en-US" altLang="en-US" sz="2000" dirty="0">
                <a:latin typeface="Baskerville Old Face" panose="02020602080505020303" pitchFamily="18" charset="0"/>
                <a:ea typeface="ＭＳ Ｐゴシック" panose="020B0600070205080204" pitchFamily="34" charset="-128"/>
              </a:rPr>
              <a:t>African American = 279 (22%)</a:t>
            </a:r>
          </a:p>
          <a:p>
            <a:pPr marL="366713" lvl="1" indent="0">
              <a:buFont typeface="Brush Script MT" panose="03060802040406070304" pitchFamily="66" charset="0"/>
              <a:buNone/>
              <a:defRPr/>
            </a:pPr>
            <a:r>
              <a:rPr lang="en-US" altLang="en-US" sz="2000" dirty="0">
                <a:latin typeface="Baskerville Old Face" panose="02020602080505020303" pitchFamily="18" charset="0"/>
                <a:ea typeface="ＭＳ Ｐゴシック" panose="020B0600070205080204" pitchFamily="34" charset="-128"/>
              </a:rPr>
              <a:t>Hispanic = 282 (22%)   </a:t>
            </a:r>
          </a:p>
        </p:txBody>
      </p:sp>
      <p:pic>
        <p:nvPicPr>
          <p:cNvPr id="4" name="Picture 3" descr="Success logo">
            <a:extLst>
              <a:ext uri="{FF2B5EF4-FFF2-40B4-BE49-F238E27FC236}">
                <a16:creationId xmlns:a16="http://schemas.microsoft.com/office/drawing/2014/main" id="{4EF546E9-96CD-1F44-9778-55EF8DFE0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19600"/>
            <a:ext cx="1021307" cy="10213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F13DA282-507B-B34F-9D39-BE6911D62BD0}"/>
              </a:ext>
            </a:extLst>
          </p:cNvPr>
          <p:cNvSpPr>
            <a:spLocks noGrp="1" noChangeArrowheads="1"/>
          </p:cNvSpPr>
          <p:nvPr>
            <p:ph type="title"/>
          </p:nvPr>
        </p:nvSpPr>
        <p:spPr>
          <a:xfrm>
            <a:off x="1198563" y="363538"/>
            <a:ext cx="6964362" cy="1201737"/>
          </a:xfrm>
        </p:spPr>
        <p:txBody>
          <a:bodyPr/>
          <a:lstStyle/>
          <a:p>
            <a:pPr eaLnBrk="1" hangingPunct="1">
              <a:defRPr/>
            </a:pPr>
            <a:r>
              <a:rPr lang="en-US" altLang="en-US" sz="4800">
                <a:solidFill>
                  <a:srgbClr val="40749B"/>
                </a:solidFill>
                <a:effectLst>
                  <a:outerShdw blurRad="38100" dist="38100" dir="2700000" algn="tl">
                    <a:srgbClr val="C0C0C0"/>
                  </a:outerShdw>
                </a:effectLst>
                <a:latin typeface="Baskerville Old Face" panose="02020602080505020303" pitchFamily="18" charset="0"/>
              </a:rPr>
              <a:t>Results of Meta-Analysis</a:t>
            </a:r>
          </a:p>
        </p:txBody>
      </p:sp>
      <p:sp>
        <p:nvSpPr>
          <p:cNvPr id="27651" name="Rectangle 3">
            <a:extLst>
              <a:ext uri="{FF2B5EF4-FFF2-40B4-BE49-F238E27FC236}">
                <a16:creationId xmlns:a16="http://schemas.microsoft.com/office/drawing/2014/main" id="{18C55702-B18A-5E48-8502-5C7CD5E40809}"/>
              </a:ext>
            </a:extLst>
          </p:cNvPr>
          <p:cNvSpPr>
            <a:spLocks noGrp="1" noChangeArrowheads="1"/>
          </p:cNvSpPr>
          <p:nvPr>
            <p:ph idx="1"/>
          </p:nvPr>
        </p:nvSpPr>
        <p:spPr>
          <a:xfrm>
            <a:off x="1096963" y="1274763"/>
            <a:ext cx="7239000" cy="463550"/>
          </a:xfrm>
        </p:spPr>
        <p:txBody>
          <a:bodyPr/>
          <a:lstStyle/>
          <a:p>
            <a:pPr marL="0" indent="0" algn="ctr" eaLnBrk="1" hangingPunct="1">
              <a:buClrTx/>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Effect Sizes for SSS on Standardized Test Scores</a:t>
            </a:r>
          </a:p>
          <a:p>
            <a:pPr eaLnBrk="1" hangingPunct="1">
              <a:buFont typeface="Brush Script MT" panose="03060802040406070304" pitchFamily="66" charset="0"/>
              <a:buChar char="O"/>
              <a:defRPr/>
            </a:pPr>
            <a:endParaRPr lang="en-US" altLang="en-US" dirty="0">
              <a:latin typeface="Candara" panose="020E0502030303020204" pitchFamily="34" charset="0"/>
              <a:ea typeface="ＭＳ Ｐゴシック" panose="020B0600070205080204" pitchFamily="34" charset="-128"/>
            </a:endParaRPr>
          </a:p>
        </p:txBody>
      </p:sp>
      <p:pic>
        <p:nvPicPr>
          <p:cNvPr id="57347" name="Picture 13" descr="http://images.clipshrine.com/wheel/medium-Sticky-note-33.3-14866.png">
            <a:extLst>
              <a:ext uri="{FF2B5EF4-FFF2-40B4-BE49-F238E27FC236}">
                <a16:creationId xmlns:a16="http://schemas.microsoft.com/office/drawing/2014/main" id="{441C55EA-3141-B675-9FBA-35EC4B7E0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624">
            <a:off x="954088" y="2082800"/>
            <a:ext cx="283368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7177FA7-0F9D-334A-A218-9820A8F213A7}"/>
              </a:ext>
            </a:extLst>
          </p:cNvPr>
          <p:cNvSpPr/>
          <p:nvPr/>
        </p:nvSpPr>
        <p:spPr>
          <a:xfrm>
            <a:off x="903288" y="2673350"/>
            <a:ext cx="2333625" cy="1200150"/>
          </a:xfrm>
          <a:prstGeom prst="rect">
            <a:avLst/>
          </a:prstGeom>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3600" b="1">
                <a:effectLst>
                  <a:outerShdw blurRad="38100" dist="38100" dir="2700000" algn="tl">
                    <a:srgbClr val="C0C0C0"/>
                  </a:outerShdw>
                </a:effectLst>
                <a:latin typeface="Candara" panose="020E0502030303020204" pitchFamily="34" charset="0"/>
              </a:rPr>
              <a:t>ES for Math = .41</a:t>
            </a:r>
          </a:p>
        </p:txBody>
      </p:sp>
      <p:pic>
        <p:nvPicPr>
          <p:cNvPr id="57349" name="Picture 5">
            <a:extLst>
              <a:ext uri="{FF2B5EF4-FFF2-40B4-BE49-F238E27FC236}">
                <a16:creationId xmlns:a16="http://schemas.microsoft.com/office/drawing/2014/main" id="{93118A0E-9861-70A6-FD0D-400EB69A11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2819400"/>
            <a:ext cx="297021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F1B9BD1-273F-1B44-AE14-7AEAC660BD8F}"/>
              </a:ext>
            </a:extLst>
          </p:cNvPr>
          <p:cNvSpPr/>
          <p:nvPr/>
        </p:nvSpPr>
        <p:spPr>
          <a:xfrm>
            <a:off x="3352800" y="2743200"/>
            <a:ext cx="2590800" cy="2308225"/>
          </a:xfrm>
          <a:prstGeom prst="rect">
            <a:avLst/>
          </a:prstGeom>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lang="en-US" altLang="en-US" sz="3600" b="1">
              <a:effectLst>
                <a:outerShdw blurRad="38100" dist="38100" dir="2700000" algn="tl">
                  <a:srgbClr val="C0C0C0"/>
                </a:outerShdw>
              </a:effectLst>
              <a:latin typeface="Candara" panose="020E0502030303020204" pitchFamily="34" charset="0"/>
            </a:endParaRPr>
          </a:p>
          <a:p>
            <a:pPr algn="ctr" eaLnBrk="1" hangingPunct="1">
              <a:defRPr/>
            </a:pPr>
            <a:r>
              <a:rPr lang="en-US" altLang="en-US" sz="3600" b="1">
                <a:effectLst>
                  <a:outerShdw blurRad="38100" dist="38100" dir="2700000" algn="tl">
                    <a:srgbClr val="C0C0C0"/>
                  </a:outerShdw>
                </a:effectLst>
                <a:latin typeface="Candara" panose="020E0502030303020204" pitchFamily="34" charset="0"/>
              </a:rPr>
              <a:t>ES for Reading = .17</a:t>
            </a:r>
          </a:p>
        </p:txBody>
      </p:sp>
      <p:pic>
        <p:nvPicPr>
          <p:cNvPr id="57351" name="Picture 9">
            <a:extLst>
              <a:ext uri="{FF2B5EF4-FFF2-40B4-BE49-F238E27FC236}">
                <a16:creationId xmlns:a16="http://schemas.microsoft.com/office/drawing/2014/main" id="{F9AFF126-DE84-2A08-84ED-785119E509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1350" y="3733800"/>
            <a:ext cx="2813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48E0BD0-8071-6843-A405-33D743E6D1EC}"/>
              </a:ext>
            </a:extLst>
          </p:cNvPr>
          <p:cNvSpPr/>
          <p:nvPr/>
        </p:nvSpPr>
        <p:spPr>
          <a:xfrm>
            <a:off x="5764213" y="3273425"/>
            <a:ext cx="2568575" cy="2308225"/>
          </a:xfrm>
          <a:prstGeom prst="rect">
            <a:avLst/>
          </a:prstGeom>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lang="en-US" altLang="en-US" sz="3600" b="1">
              <a:effectLst>
                <a:outerShdw blurRad="38100" dist="38100" dir="2700000" algn="tl">
                  <a:srgbClr val="C0C0C0"/>
                </a:outerShdw>
              </a:effectLst>
              <a:latin typeface="Candara" panose="020E0502030303020204" pitchFamily="34" charset="0"/>
            </a:endParaRPr>
          </a:p>
          <a:p>
            <a:pPr algn="ctr" eaLnBrk="1" hangingPunct="1">
              <a:defRPr/>
            </a:pPr>
            <a:endParaRPr lang="en-US" altLang="en-US" sz="3600" b="1">
              <a:effectLst>
                <a:outerShdw blurRad="38100" dist="38100" dir="2700000" algn="tl">
                  <a:srgbClr val="C0C0C0"/>
                </a:outerShdw>
              </a:effectLst>
              <a:latin typeface="Candara" panose="020E0502030303020204" pitchFamily="34" charset="0"/>
            </a:endParaRPr>
          </a:p>
          <a:p>
            <a:pPr algn="ctr" eaLnBrk="1" hangingPunct="1">
              <a:defRPr/>
            </a:pPr>
            <a:r>
              <a:rPr lang="en-US" altLang="en-US" sz="3600" b="1">
                <a:effectLst>
                  <a:outerShdw blurRad="38100" dist="38100" dir="2700000" algn="tl">
                    <a:srgbClr val="C0C0C0"/>
                  </a:outerShdw>
                </a:effectLst>
                <a:latin typeface="Candara" panose="020E0502030303020204" pitchFamily="34" charset="0"/>
              </a:rPr>
              <a:t>Overall ES =</a:t>
            </a:r>
          </a:p>
          <a:p>
            <a:pPr algn="ctr" eaLnBrk="1" hangingPunct="1">
              <a:defRPr/>
            </a:pPr>
            <a:r>
              <a:rPr lang="en-US" altLang="en-US" sz="3600" b="1">
                <a:effectLst>
                  <a:outerShdw blurRad="38100" dist="38100" dir="2700000" algn="tl">
                    <a:srgbClr val="C0C0C0"/>
                  </a:outerShdw>
                </a:effectLst>
                <a:latin typeface="Candara" panose="020E0502030303020204" pitchFamily="34" charset="0"/>
              </a:rPr>
              <a:t>.29</a:t>
            </a:r>
          </a:p>
        </p:txBody>
      </p:sp>
      <p:pic>
        <p:nvPicPr>
          <p:cNvPr id="57353" name="Picture 6">
            <a:extLst>
              <a:ext uri="{FF2B5EF4-FFF2-40B4-BE49-F238E27FC236}">
                <a16:creationId xmlns:a16="http://schemas.microsoft.com/office/drawing/2014/main" id="{C16E0D0A-D014-DCE7-814B-6F61B6E9DE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92913" y="38735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a:extLst>
              <a:ext uri="{FF2B5EF4-FFF2-40B4-BE49-F238E27FC236}">
                <a16:creationId xmlns:a16="http://schemas.microsoft.com/office/drawing/2014/main" id="{AACCB101-38B5-E558-ABB0-97462A4C43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0725" y="20780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6">
            <a:extLst>
              <a:ext uri="{FF2B5EF4-FFF2-40B4-BE49-F238E27FC236}">
                <a16:creationId xmlns:a16="http://schemas.microsoft.com/office/drawing/2014/main" id="{3083E075-3338-CD06-BB63-DFFF39FE0D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1363" y="2895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uccess logo">
            <a:extLst>
              <a:ext uri="{FF2B5EF4-FFF2-40B4-BE49-F238E27FC236}">
                <a16:creationId xmlns:a16="http://schemas.microsoft.com/office/drawing/2014/main" id="{483A6A44-6438-824C-8B42-0F645F6BFF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5560" y="1734362"/>
            <a:ext cx="1788383" cy="1788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pic>
        <p:nvPicPr>
          <p:cNvPr id="57357" name="Picture 6">
            <a:extLst>
              <a:ext uri="{FF2B5EF4-FFF2-40B4-BE49-F238E27FC236}">
                <a16:creationId xmlns:a16="http://schemas.microsoft.com/office/drawing/2014/main" id="{569F2C3C-B852-32FF-7FF9-A2882579B12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CB05F965-E5F6-8A48-B622-CF94B35C8438}"/>
              </a:ext>
            </a:extLst>
          </p:cNvPr>
          <p:cNvSpPr>
            <a:spLocks noGrp="1" noChangeArrowheads="1"/>
          </p:cNvSpPr>
          <p:nvPr>
            <p:ph type="title"/>
          </p:nvPr>
        </p:nvSpPr>
        <p:spPr>
          <a:xfrm>
            <a:off x="1165225" y="609600"/>
            <a:ext cx="6964363" cy="1201738"/>
          </a:xfrm>
        </p:spPr>
        <p:txBody>
          <a:bodyPr/>
          <a:lstStyle/>
          <a:p>
            <a:pPr eaLnBrk="1" hangingPunct="1">
              <a:defRPr/>
            </a:pPr>
            <a:r>
              <a:rPr lang="en-US" altLang="en-US" sz="4800">
                <a:solidFill>
                  <a:srgbClr val="40749B"/>
                </a:solidFill>
                <a:effectLst>
                  <a:outerShdw blurRad="38100" dist="38100" dir="2700000" algn="tl">
                    <a:srgbClr val="C0C0C0"/>
                  </a:outerShdw>
                </a:effectLst>
                <a:latin typeface="Baskerville Old Face" panose="02020602080505020303" pitchFamily="18" charset="0"/>
              </a:rPr>
              <a:t>New effect size rubric for standardized test scores</a:t>
            </a:r>
          </a:p>
        </p:txBody>
      </p:sp>
      <p:sp>
        <p:nvSpPr>
          <p:cNvPr id="59394" name="Rectangle 3">
            <a:extLst>
              <a:ext uri="{FF2B5EF4-FFF2-40B4-BE49-F238E27FC236}">
                <a16:creationId xmlns:a16="http://schemas.microsoft.com/office/drawing/2014/main" id="{E1AB72FE-C64E-465C-BDEF-2FE1CE6848A7}"/>
              </a:ext>
            </a:extLst>
          </p:cNvPr>
          <p:cNvSpPr>
            <a:spLocks noGrp="1"/>
          </p:cNvSpPr>
          <p:nvPr>
            <p:ph idx="1"/>
          </p:nvPr>
        </p:nvSpPr>
        <p:spPr>
          <a:xfrm>
            <a:off x="873125" y="5751513"/>
            <a:ext cx="7239000" cy="463550"/>
          </a:xfrm>
        </p:spPr>
        <p:txBody>
          <a:bodyPr/>
          <a:lstStyle/>
          <a:p>
            <a:pPr marL="0" indent="0" eaLnBrk="1" hangingPunct="1">
              <a:buFont typeface="Brush Script MT" panose="03060802040406070304" pitchFamily="66" charset="-122"/>
              <a:buNone/>
            </a:pPr>
            <a:r>
              <a:rPr lang="en-US" altLang="en-US">
                <a:latin typeface="Candara" panose="020E0502030303020204" pitchFamily="34" charset="0"/>
              </a:rPr>
              <a:t>Vernez &amp; Zimmer 2007</a:t>
            </a:r>
          </a:p>
        </p:txBody>
      </p:sp>
      <p:pic>
        <p:nvPicPr>
          <p:cNvPr id="59395" name="Picture 13" descr="http://images.clipshrine.com/wheel/medium-Sticky-note-33.3-14866.png">
            <a:extLst>
              <a:ext uri="{FF2B5EF4-FFF2-40B4-BE49-F238E27FC236}">
                <a16:creationId xmlns:a16="http://schemas.microsoft.com/office/drawing/2014/main" id="{87A243A6-6B5E-4906-2529-30F6E9AB4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624">
            <a:off x="812800" y="2271713"/>
            <a:ext cx="28336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0592081-C73E-4D4D-AE84-7AF8158904F1}"/>
              </a:ext>
            </a:extLst>
          </p:cNvPr>
          <p:cNvSpPr/>
          <p:nvPr/>
        </p:nvSpPr>
        <p:spPr>
          <a:xfrm>
            <a:off x="903288" y="2673350"/>
            <a:ext cx="2333625" cy="1754188"/>
          </a:xfrm>
          <a:prstGeom prst="rect">
            <a:avLst/>
          </a:prstGeom>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3600" b="1" dirty="0">
                <a:effectLst>
                  <a:outerShdw blurRad="38100" dist="38100" dir="2700000" algn="tl">
                    <a:srgbClr val="C0C0C0"/>
                  </a:outerShdw>
                </a:effectLst>
                <a:latin typeface="Candara" panose="020E0502030303020204" pitchFamily="34" charset="0"/>
              </a:rPr>
              <a:t>Large Effect = .25</a:t>
            </a:r>
          </a:p>
        </p:txBody>
      </p:sp>
      <p:pic>
        <p:nvPicPr>
          <p:cNvPr id="59397" name="Picture 5">
            <a:extLst>
              <a:ext uri="{FF2B5EF4-FFF2-40B4-BE49-F238E27FC236}">
                <a16:creationId xmlns:a16="http://schemas.microsoft.com/office/drawing/2014/main" id="{F2B36D05-CE38-A4F9-6B33-7FF881DCEB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2819400"/>
            <a:ext cx="297021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1C7BE83-6DAE-3341-A806-5BA8491F2D92}"/>
              </a:ext>
            </a:extLst>
          </p:cNvPr>
          <p:cNvSpPr/>
          <p:nvPr/>
        </p:nvSpPr>
        <p:spPr>
          <a:xfrm>
            <a:off x="3371850" y="2917825"/>
            <a:ext cx="2590800" cy="1754188"/>
          </a:xfrm>
          <a:prstGeom prst="rect">
            <a:avLst/>
          </a:prstGeom>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lang="en-US" altLang="en-US" sz="3600" b="1">
              <a:effectLst>
                <a:outerShdw blurRad="38100" dist="38100" dir="2700000" algn="tl">
                  <a:srgbClr val="C0C0C0"/>
                </a:outerShdw>
              </a:effectLst>
              <a:latin typeface="Candara" panose="020E0502030303020204" pitchFamily="34" charset="0"/>
            </a:endParaRPr>
          </a:p>
          <a:p>
            <a:pPr algn="ctr" eaLnBrk="1" hangingPunct="1">
              <a:defRPr/>
            </a:pPr>
            <a:r>
              <a:rPr lang="en-US" altLang="en-US" sz="3600" b="1">
                <a:effectLst>
                  <a:outerShdw blurRad="38100" dist="38100" dir="2700000" algn="tl">
                    <a:srgbClr val="C0C0C0"/>
                  </a:outerShdw>
                </a:effectLst>
                <a:latin typeface="Candara" panose="020E0502030303020204" pitchFamily="34" charset="0"/>
              </a:rPr>
              <a:t>Medium Effect = .15</a:t>
            </a:r>
          </a:p>
        </p:txBody>
      </p:sp>
      <p:pic>
        <p:nvPicPr>
          <p:cNvPr id="59399" name="Picture 9">
            <a:extLst>
              <a:ext uri="{FF2B5EF4-FFF2-40B4-BE49-F238E27FC236}">
                <a16:creationId xmlns:a16="http://schemas.microsoft.com/office/drawing/2014/main" id="{2E5B185A-C524-45B2-4268-8DF6859994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1350" y="3733800"/>
            <a:ext cx="2813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69C7382-3777-DE48-B972-1AFD4F30EE22}"/>
              </a:ext>
            </a:extLst>
          </p:cNvPr>
          <p:cNvSpPr/>
          <p:nvPr/>
        </p:nvSpPr>
        <p:spPr>
          <a:xfrm>
            <a:off x="5764213" y="3273425"/>
            <a:ext cx="2568575" cy="2308225"/>
          </a:xfrm>
          <a:prstGeom prst="rect">
            <a:avLst/>
          </a:prstGeom>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lang="en-US" altLang="en-US" sz="3600" b="1">
              <a:effectLst>
                <a:outerShdw blurRad="38100" dist="38100" dir="2700000" algn="tl">
                  <a:srgbClr val="C0C0C0"/>
                </a:outerShdw>
              </a:effectLst>
              <a:latin typeface="Candara" panose="020E0502030303020204" pitchFamily="34" charset="0"/>
            </a:endParaRPr>
          </a:p>
          <a:p>
            <a:pPr algn="ctr" eaLnBrk="1" hangingPunct="1">
              <a:defRPr/>
            </a:pPr>
            <a:endParaRPr lang="en-US" altLang="en-US" sz="3600" b="1">
              <a:effectLst>
                <a:outerShdw blurRad="38100" dist="38100" dir="2700000" algn="tl">
                  <a:srgbClr val="C0C0C0"/>
                </a:outerShdw>
              </a:effectLst>
              <a:latin typeface="Candara" panose="020E0502030303020204" pitchFamily="34" charset="0"/>
            </a:endParaRPr>
          </a:p>
          <a:p>
            <a:pPr algn="ctr" eaLnBrk="1" hangingPunct="1">
              <a:defRPr/>
            </a:pPr>
            <a:r>
              <a:rPr lang="en-US" altLang="en-US" sz="3600" b="1">
                <a:effectLst>
                  <a:outerShdw blurRad="38100" dist="38100" dir="2700000" algn="tl">
                    <a:srgbClr val="C0C0C0"/>
                  </a:outerShdw>
                </a:effectLst>
                <a:latin typeface="Candara" panose="020E0502030303020204" pitchFamily="34" charset="0"/>
              </a:rPr>
              <a:t>Small Effect = .05 - .10</a:t>
            </a:r>
          </a:p>
        </p:txBody>
      </p:sp>
      <p:pic>
        <p:nvPicPr>
          <p:cNvPr id="59401" name="Picture 6">
            <a:extLst>
              <a:ext uri="{FF2B5EF4-FFF2-40B4-BE49-F238E27FC236}">
                <a16:creationId xmlns:a16="http://schemas.microsoft.com/office/drawing/2014/main" id="{51E59738-4687-6E4D-A6A5-3F506DCB40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92913" y="38735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6">
            <a:extLst>
              <a:ext uri="{FF2B5EF4-FFF2-40B4-BE49-F238E27FC236}">
                <a16:creationId xmlns:a16="http://schemas.microsoft.com/office/drawing/2014/main" id="{B52A1537-3301-41F9-15A8-503F37FA8A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2424113"/>
            <a:ext cx="457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6">
            <a:extLst>
              <a:ext uri="{FF2B5EF4-FFF2-40B4-BE49-F238E27FC236}">
                <a16:creationId xmlns:a16="http://schemas.microsoft.com/office/drawing/2014/main" id="{4BF01850-D820-8A5F-388F-1F3FC849FD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9463" y="30273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uccess logo">
            <a:extLst>
              <a:ext uri="{FF2B5EF4-FFF2-40B4-BE49-F238E27FC236}">
                <a16:creationId xmlns:a16="http://schemas.microsoft.com/office/drawing/2014/main" id="{B90E9C41-FD7F-174E-937F-4D0ECB56B8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800" y="2001408"/>
            <a:ext cx="1608583" cy="1608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ccess logo">
            <a:extLst>
              <a:ext uri="{FF2B5EF4-FFF2-40B4-BE49-F238E27FC236}">
                <a16:creationId xmlns:a16="http://schemas.microsoft.com/office/drawing/2014/main" id="{69504EDC-6BA9-BE48-8C9A-27DE957AD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453" y="3216612"/>
            <a:ext cx="1788383" cy="1788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116737" name="Rectangle 2">
            <a:extLst>
              <a:ext uri="{FF2B5EF4-FFF2-40B4-BE49-F238E27FC236}">
                <a16:creationId xmlns:a16="http://schemas.microsoft.com/office/drawing/2014/main" id="{7AC44A65-1F6E-5643-B597-DCAF3FE352A6}"/>
              </a:ext>
            </a:extLst>
          </p:cNvPr>
          <p:cNvSpPr>
            <a:spLocks noGrp="1" noChangeArrowheads="1"/>
          </p:cNvSpPr>
          <p:nvPr>
            <p:ph type="ctrTitle"/>
          </p:nvPr>
        </p:nvSpPr>
        <p:spPr>
          <a:xfrm>
            <a:off x="1716088" y="1676400"/>
            <a:ext cx="5722937" cy="1828800"/>
          </a:xfrm>
        </p:spPr>
        <p:txBody>
          <a:bodyPr anchor="ct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The Practical Impact of the SSS Program</a:t>
            </a:r>
          </a:p>
        </p:txBody>
      </p:sp>
      <p:sp>
        <p:nvSpPr>
          <p:cNvPr id="61443" name="Rectangle 3">
            <a:extLst>
              <a:ext uri="{FF2B5EF4-FFF2-40B4-BE49-F238E27FC236}">
                <a16:creationId xmlns:a16="http://schemas.microsoft.com/office/drawing/2014/main" id="{6534BC9D-407D-7F9F-BF1D-6D6D01A7F6C2}"/>
              </a:ext>
            </a:extLst>
          </p:cNvPr>
          <p:cNvSpPr>
            <a:spLocks noGrp="1"/>
          </p:cNvSpPr>
          <p:nvPr>
            <p:ph type="subTitle" idx="1"/>
          </p:nvPr>
        </p:nvSpPr>
        <p:spPr>
          <a:xfrm>
            <a:off x="1828800" y="5181600"/>
            <a:ext cx="5711825" cy="1524000"/>
          </a:xfrm>
        </p:spPr>
        <p:txBody>
          <a:bodyPr/>
          <a:lstStyle/>
          <a:p>
            <a:pPr eaLnBrk="1" hangingPunct="1">
              <a:buFont typeface="Wingdings" pitchFamily="2" charset="2"/>
              <a:buNone/>
            </a:pPr>
            <a:r>
              <a:rPr lang="en-US" altLang="en-US">
                <a:latin typeface="Candara" panose="020E0502030303020204" pitchFamily="34" charset="0"/>
              </a:rPr>
              <a:t>On Math and Reading Scores</a:t>
            </a: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E60D7467-3112-3044-9530-0914FCD44EE3}"/>
              </a:ext>
            </a:extLst>
          </p:cNvPr>
          <p:cNvSpPr>
            <a:spLocks noGrp="1" noChangeArrowheads="1"/>
          </p:cNvSpPr>
          <p:nvPr>
            <p:ph type="title"/>
          </p:nvPr>
        </p:nvSpPr>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What can we expect from interventions aimed at improving math and reading achievement?</a:t>
            </a:r>
          </a:p>
        </p:txBody>
      </p:sp>
      <p:sp>
        <p:nvSpPr>
          <p:cNvPr id="118786" name="Rectangle 3">
            <a:extLst>
              <a:ext uri="{FF2B5EF4-FFF2-40B4-BE49-F238E27FC236}">
                <a16:creationId xmlns:a16="http://schemas.microsoft.com/office/drawing/2014/main" id="{6E57A5AD-1310-DC4D-8D79-E87FB31C30CC}"/>
              </a:ext>
            </a:extLst>
          </p:cNvPr>
          <p:cNvSpPr>
            <a:spLocks noGrp="1" noChangeArrowheads="1"/>
          </p:cNvSpPr>
          <p:nvPr>
            <p:ph idx="1"/>
          </p:nvPr>
        </p:nvSpPr>
        <p:spPr>
          <a:xfrm>
            <a:off x="1676400" y="2362200"/>
            <a:ext cx="6196013" cy="3603625"/>
          </a:xfrm>
          <a:solidFill>
            <a:schemeClr val="tx2">
              <a:lumMod val="20000"/>
              <a:lumOff val="80000"/>
            </a:schemeClr>
          </a:solidFill>
          <a:ln>
            <a:solidFill>
              <a:schemeClr val="tx1"/>
            </a:solidFill>
          </a:ln>
        </p:spPr>
        <p:txBody>
          <a:bodyPr/>
          <a:lstStyle/>
          <a:p>
            <a:pPr marL="0" indent="0" eaLnBrk="1" hangingPunct="1">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Hill, Bloom, Black, &amp; </a:t>
            </a:r>
            <a:r>
              <a:rPr lang="en-US" altLang="en-US" dirty="0" err="1">
                <a:latin typeface="Candara" panose="020E0502030303020204" pitchFamily="34" charset="0"/>
                <a:ea typeface="ＭＳ Ｐゴシック" panose="020B0600070205080204" pitchFamily="34" charset="-128"/>
              </a:rPr>
              <a:t>Lipsey</a:t>
            </a:r>
            <a:r>
              <a:rPr lang="en-US" altLang="en-US" dirty="0">
                <a:latin typeface="Candara" panose="020E0502030303020204" pitchFamily="34" charset="0"/>
                <a:ea typeface="ＭＳ Ｐゴシック" panose="020B0600070205080204" pitchFamily="34" charset="-128"/>
              </a:rPr>
              <a:t> (2007)</a:t>
            </a:r>
          </a:p>
          <a:p>
            <a:pPr marL="366713" lvl="1" indent="0" eaLnBrk="1" hangingPunct="1">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Reviewed dozens of meta-analyses of studies to evaluate a wide range of educational interventions and programs.</a:t>
            </a:r>
          </a:p>
          <a:p>
            <a:pPr marL="366713" lvl="1" indent="0" eaLnBrk="1" hangingPunct="1">
              <a:buFont typeface="Brush Script MT" panose="03060802040406070304" pitchFamily="66" charset="0"/>
              <a:buNone/>
              <a:defRPr/>
            </a:pPr>
            <a:endParaRPr lang="en-US" altLang="en-US" dirty="0">
              <a:latin typeface="Candara" panose="020E0502030303020204" pitchFamily="34" charset="0"/>
              <a:ea typeface="ＭＳ Ｐゴシック" panose="020B0600070205080204" pitchFamily="34" charset="-128"/>
            </a:endParaRPr>
          </a:p>
          <a:p>
            <a:pPr marL="366713" lvl="1" indent="0" eaLnBrk="1" hangingPunct="1">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They estimated overall effect sizes of </a:t>
            </a:r>
          </a:p>
          <a:p>
            <a:pPr marL="685800" lvl="2" indent="0" eaLnBrk="1" hangingPunct="1">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0.23 for elementary, </a:t>
            </a:r>
          </a:p>
          <a:p>
            <a:pPr marL="685800" lvl="2" indent="0" eaLnBrk="1" hangingPunct="1">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0.27 for middle and </a:t>
            </a:r>
          </a:p>
          <a:p>
            <a:pPr marL="685800" lvl="2" indent="0" eaLnBrk="1" hangingPunct="1">
              <a:buFont typeface="Brush Script MT" panose="03060802040406070304" pitchFamily="66" charset="0"/>
              <a:buNone/>
              <a:defRPr/>
            </a:pPr>
            <a:r>
              <a:rPr lang="en-US" altLang="en-US" dirty="0">
                <a:latin typeface="Candara" panose="020E0502030303020204" pitchFamily="34" charset="0"/>
                <a:ea typeface="ＭＳ Ｐゴシック" panose="020B0600070205080204" pitchFamily="34" charset="-128"/>
              </a:rPr>
              <a:t>0.24 for high school students.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0F1F9661-C2AB-AD42-925B-DF06DF5C6915}"/>
              </a:ext>
            </a:extLst>
          </p:cNvPr>
          <p:cNvSpPr>
            <a:spLocks noGrp="1" noChangeArrowheads="1"/>
          </p:cNvSpPr>
          <p:nvPr>
            <p:ph type="title"/>
          </p:nvPr>
        </p:nvSpPr>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Practical significance of a </a:t>
            </a:r>
            <a:br>
              <a:rPr lang="en-US" altLang="en-US" sz="3600">
                <a:solidFill>
                  <a:srgbClr val="40749B"/>
                </a:solidFill>
                <a:effectLst>
                  <a:outerShdw blurRad="38100" dist="38100" dir="2700000" algn="tl">
                    <a:srgbClr val="C0C0C0"/>
                  </a:outerShdw>
                </a:effectLst>
                <a:latin typeface="Baskerville Old Face" panose="02020602080505020303" pitchFamily="18" charset="0"/>
              </a:rPr>
            </a:br>
            <a:r>
              <a:rPr lang="en-US" altLang="en-US" sz="3600">
                <a:solidFill>
                  <a:srgbClr val="40749B"/>
                </a:solidFill>
                <a:effectLst>
                  <a:outerShdw blurRad="38100" dist="38100" dir="2700000" algn="tl">
                    <a:srgbClr val="C0C0C0"/>
                  </a:outerShdw>
                </a:effectLst>
                <a:latin typeface="Baskerville Old Face" panose="02020602080505020303" pitchFamily="18" charset="0"/>
              </a:rPr>
              <a:t>SSS .41 ES in math</a:t>
            </a:r>
          </a:p>
        </p:txBody>
      </p:sp>
      <p:sp>
        <p:nvSpPr>
          <p:cNvPr id="77826" name="Rectangle 3">
            <a:extLst>
              <a:ext uri="{FF2B5EF4-FFF2-40B4-BE49-F238E27FC236}">
                <a16:creationId xmlns:a16="http://schemas.microsoft.com/office/drawing/2014/main" id="{690286CB-1B6B-0441-A505-A9DD3A15C1C1}"/>
              </a:ext>
            </a:extLst>
          </p:cNvPr>
          <p:cNvSpPr>
            <a:spLocks noGrp="1" noChangeArrowheads="1"/>
          </p:cNvSpPr>
          <p:nvPr>
            <p:ph idx="1"/>
          </p:nvPr>
        </p:nvSpPr>
        <p:spPr>
          <a:xfrm>
            <a:off x="881063" y="2209800"/>
            <a:ext cx="7391400" cy="3200400"/>
          </a:xfrm>
          <a:solidFill>
            <a:schemeClr val="bg2"/>
          </a:solidFill>
          <a:ln>
            <a:solidFill>
              <a:schemeClr val="tx1"/>
            </a:solidFill>
            <a:miter lim="800000"/>
            <a:headEnd/>
            <a:tailEnd/>
          </a:ln>
        </p:spPr>
        <p:txBody>
          <a:bodyPr/>
          <a:lstStyle/>
          <a:p>
            <a:pPr eaLnBrk="1" hangingPunct="1">
              <a:buClrTx/>
              <a:buFont typeface="Arial" panose="020B0604020202020204" pitchFamily="34" charset="0"/>
              <a:buChar char="•"/>
            </a:pPr>
            <a:r>
              <a:rPr lang="en-US" altLang="en-US">
                <a:latin typeface="Candara" panose="020E0502030303020204" pitchFamily="34" charset="0"/>
              </a:rPr>
              <a:t>Grades 4-5	An additional 4/5 of a year</a:t>
            </a:r>
            <a:r>
              <a:rPr lang="ja-JP" altLang="en-US">
                <a:latin typeface="Candara" panose="020E0502030303020204" pitchFamily="34" charset="0"/>
              </a:rPr>
              <a:t>’</a:t>
            </a:r>
            <a:r>
              <a:rPr lang="en-US" altLang="ja-JP">
                <a:latin typeface="Candara" panose="020E0502030303020204" pitchFamily="34" charset="0"/>
              </a:rPr>
              <a:t>s growth</a:t>
            </a:r>
          </a:p>
          <a:p>
            <a:pPr eaLnBrk="1" hangingPunct="1">
              <a:buClrTx/>
              <a:buFont typeface="Arial" panose="020B0604020202020204" pitchFamily="34" charset="0"/>
              <a:buChar char="•"/>
            </a:pPr>
            <a:endParaRPr lang="en-US" altLang="en-US">
              <a:latin typeface="Candara" panose="020E0502030303020204" pitchFamily="34" charset="0"/>
            </a:endParaRPr>
          </a:p>
          <a:p>
            <a:pPr eaLnBrk="1" hangingPunct="1">
              <a:buClrTx/>
              <a:buFont typeface="Arial" panose="020B0604020202020204" pitchFamily="34" charset="0"/>
              <a:buChar char="•"/>
            </a:pPr>
            <a:r>
              <a:rPr lang="en-US" altLang="en-US">
                <a:latin typeface="Candara" panose="020E0502030303020204" pitchFamily="34" charset="0"/>
              </a:rPr>
              <a:t>Grades 6-7	An additional 1 year</a:t>
            </a:r>
            <a:r>
              <a:rPr lang="ja-JP" altLang="en-US">
                <a:latin typeface="Candara" panose="020E0502030303020204" pitchFamily="34" charset="0"/>
              </a:rPr>
              <a:t>’</a:t>
            </a:r>
            <a:r>
              <a:rPr lang="en-US" altLang="ja-JP">
                <a:latin typeface="Candara" panose="020E0502030303020204" pitchFamily="34" charset="0"/>
              </a:rPr>
              <a:t>s growth</a:t>
            </a:r>
          </a:p>
          <a:p>
            <a:pPr eaLnBrk="1" hangingPunct="1">
              <a:buClrTx/>
              <a:buFont typeface="Arial" panose="020B0604020202020204" pitchFamily="34" charset="0"/>
              <a:buChar char="•"/>
            </a:pPr>
            <a:endParaRPr lang="en-US" altLang="en-US">
              <a:latin typeface="Candara" panose="020E0502030303020204" pitchFamily="34" charset="0"/>
            </a:endParaRPr>
          </a:p>
          <a:p>
            <a:pPr eaLnBrk="1" hangingPunct="1">
              <a:buClrTx/>
              <a:buFont typeface="Arial" panose="020B0604020202020204" pitchFamily="34" charset="0"/>
              <a:buChar char="•"/>
            </a:pPr>
            <a:r>
              <a:rPr lang="en-US" altLang="en-US">
                <a:latin typeface="Candara" panose="020E0502030303020204" pitchFamily="34" charset="0"/>
              </a:rPr>
              <a:t>Grades 9-10	An additional 1 2/3 year</a:t>
            </a:r>
            <a:r>
              <a:rPr lang="ja-JP" altLang="en-US">
                <a:latin typeface="Candara" panose="020E0502030303020204" pitchFamily="34" charset="0"/>
              </a:rPr>
              <a:t>’</a:t>
            </a:r>
            <a:r>
              <a:rPr lang="en-US" altLang="ja-JP">
                <a:latin typeface="Candara" panose="020E0502030303020204" pitchFamily="34" charset="0"/>
              </a:rPr>
              <a:t>s growth</a:t>
            </a:r>
          </a:p>
          <a:p>
            <a:pPr eaLnBrk="1" hangingPunct="1">
              <a:buFont typeface="Brush Script MT" panose="03060802040406070304" pitchFamily="66" charset="-122"/>
              <a:buNone/>
            </a:pPr>
            <a:endParaRPr lang="en-US" altLang="en-US">
              <a:latin typeface="Candara" panose="020E0502030303020204" pitchFamily="34" charset="0"/>
            </a:endParaRPr>
          </a:p>
          <a:p>
            <a:pPr algn="ctr" eaLnBrk="1" hangingPunct="1">
              <a:buFont typeface="Brush Script MT" panose="03060802040406070304" pitchFamily="66" charset="-122"/>
              <a:buNone/>
            </a:pPr>
            <a:r>
              <a:rPr lang="en-US" altLang="en-US" sz="1800">
                <a:latin typeface="Candara" panose="020E0502030303020204" pitchFamily="34" charset="0"/>
              </a:rPr>
              <a:t>Hill, C., Bloom, H., Black, A., &amp; Lipsey, M. (2007)</a:t>
            </a:r>
          </a:p>
        </p:txBody>
      </p:sp>
      <p:pic>
        <p:nvPicPr>
          <p:cNvPr id="4" name="Picture 3" descr="Success logo">
            <a:extLst>
              <a:ext uri="{FF2B5EF4-FFF2-40B4-BE49-F238E27FC236}">
                <a16:creationId xmlns:a16="http://schemas.microsoft.com/office/drawing/2014/main" id="{7798B5FE-B4C1-EF4C-9D91-E6E7064D2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56" y="693193"/>
            <a:ext cx="1326107" cy="1326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BBBC3B81-C33A-0547-99B7-CBE123DBE598}"/>
              </a:ext>
            </a:extLst>
          </p:cNvPr>
          <p:cNvSpPr>
            <a:spLocks noGrp="1" noChangeArrowheads="1"/>
          </p:cNvSpPr>
          <p:nvPr>
            <p:ph type="title"/>
          </p:nvPr>
        </p:nvSpPr>
        <p:spPr>
          <a:xfrm>
            <a:off x="1447800" y="812800"/>
            <a:ext cx="6964363" cy="1201738"/>
          </a:xfrm>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Practical significance of a </a:t>
            </a:r>
            <a:br>
              <a:rPr lang="en-US" altLang="en-US" sz="3600">
                <a:solidFill>
                  <a:srgbClr val="40749B"/>
                </a:solidFill>
                <a:effectLst>
                  <a:outerShdw blurRad="38100" dist="38100" dir="2700000" algn="tl">
                    <a:srgbClr val="C0C0C0"/>
                  </a:outerShdw>
                </a:effectLst>
                <a:latin typeface="Baskerville Old Face" panose="02020602080505020303" pitchFamily="18" charset="0"/>
              </a:rPr>
            </a:br>
            <a:r>
              <a:rPr lang="en-US" altLang="en-US" sz="3600">
                <a:solidFill>
                  <a:srgbClr val="40749B"/>
                </a:solidFill>
                <a:effectLst>
                  <a:outerShdw blurRad="38100" dist="38100" dir="2700000" algn="tl">
                    <a:srgbClr val="C0C0C0"/>
                  </a:outerShdw>
                </a:effectLst>
                <a:latin typeface="Baskerville Old Face" panose="02020602080505020303" pitchFamily="18" charset="0"/>
              </a:rPr>
              <a:t>SSS .17 ES in Reading</a:t>
            </a:r>
          </a:p>
        </p:txBody>
      </p:sp>
      <p:sp>
        <p:nvSpPr>
          <p:cNvPr id="79874" name="Rectangle 3">
            <a:extLst>
              <a:ext uri="{FF2B5EF4-FFF2-40B4-BE49-F238E27FC236}">
                <a16:creationId xmlns:a16="http://schemas.microsoft.com/office/drawing/2014/main" id="{3C86932E-0732-B156-17E9-B95BD690E6A5}"/>
              </a:ext>
            </a:extLst>
          </p:cNvPr>
          <p:cNvSpPr>
            <a:spLocks noGrp="1" noChangeArrowheads="1"/>
          </p:cNvSpPr>
          <p:nvPr>
            <p:ph idx="1"/>
          </p:nvPr>
        </p:nvSpPr>
        <p:spPr>
          <a:xfrm>
            <a:off x="1096963" y="2286000"/>
            <a:ext cx="7086600" cy="3276600"/>
          </a:xfrm>
          <a:solidFill>
            <a:schemeClr val="bg2"/>
          </a:solidFill>
          <a:ln>
            <a:solidFill>
              <a:schemeClr val="tx1"/>
            </a:solidFill>
            <a:miter lim="800000"/>
            <a:headEnd/>
            <a:tailEnd/>
          </a:ln>
        </p:spPr>
        <p:txBody>
          <a:bodyPr/>
          <a:lstStyle/>
          <a:p>
            <a:pPr eaLnBrk="1" hangingPunct="1">
              <a:buClrTx/>
              <a:buFont typeface="Arial" panose="020B0604020202020204" pitchFamily="34" charset="0"/>
              <a:buChar char="•"/>
            </a:pPr>
            <a:r>
              <a:rPr lang="en-US" altLang="en-US">
                <a:latin typeface="Candara" panose="020E0502030303020204" pitchFamily="34" charset="0"/>
              </a:rPr>
              <a:t>Grades 4-5	An additional 1/3 of a year</a:t>
            </a:r>
            <a:r>
              <a:rPr lang="ja-JP" altLang="en-US">
                <a:latin typeface="Candara" panose="020E0502030303020204" pitchFamily="34" charset="0"/>
              </a:rPr>
              <a:t>’</a:t>
            </a:r>
            <a:r>
              <a:rPr lang="en-US" altLang="ja-JP">
                <a:latin typeface="Candara" panose="020E0502030303020204" pitchFamily="34" charset="0"/>
              </a:rPr>
              <a:t>s growth</a:t>
            </a:r>
          </a:p>
          <a:p>
            <a:pPr eaLnBrk="1" hangingPunct="1">
              <a:buClrTx/>
              <a:buFont typeface="Arial" panose="020B0604020202020204" pitchFamily="34" charset="0"/>
              <a:buChar char="•"/>
            </a:pPr>
            <a:endParaRPr lang="en-US" altLang="en-US">
              <a:latin typeface="Candara" panose="020E0502030303020204" pitchFamily="34" charset="0"/>
            </a:endParaRPr>
          </a:p>
          <a:p>
            <a:pPr eaLnBrk="1" hangingPunct="1">
              <a:buClrTx/>
              <a:buFont typeface="Arial" panose="020B0604020202020204" pitchFamily="34" charset="0"/>
              <a:buChar char="•"/>
            </a:pPr>
            <a:r>
              <a:rPr lang="en-US" altLang="en-US">
                <a:latin typeface="Candara" panose="020E0502030303020204" pitchFamily="34" charset="0"/>
              </a:rPr>
              <a:t>Grades 6-7	An additional 1/2 year</a:t>
            </a:r>
            <a:r>
              <a:rPr lang="ja-JP" altLang="en-US">
                <a:latin typeface="Candara" panose="020E0502030303020204" pitchFamily="34" charset="0"/>
              </a:rPr>
              <a:t>’</a:t>
            </a:r>
            <a:r>
              <a:rPr lang="en-US" altLang="ja-JP">
                <a:latin typeface="Candara" panose="020E0502030303020204" pitchFamily="34" charset="0"/>
              </a:rPr>
              <a:t>s growth</a:t>
            </a:r>
          </a:p>
          <a:p>
            <a:pPr eaLnBrk="1" hangingPunct="1">
              <a:buClrTx/>
              <a:buFont typeface="Arial" panose="020B0604020202020204" pitchFamily="34" charset="0"/>
              <a:buChar char="•"/>
            </a:pPr>
            <a:endParaRPr lang="en-US" altLang="en-US">
              <a:latin typeface="Candara" panose="020E0502030303020204" pitchFamily="34" charset="0"/>
            </a:endParaRPr>
          </a:p>
          <a:p>
            <a:pPr eaLnBrk="1" hangingPunct="1">
              <a:buClrTx/>
              <a:buFont typeface="Arial" panose="020B0604020202020204" pitchFamily="34" charset="0"/>
              <a:buChar char="•"/>
            </a:pPr>
            <a:r>
              <a:rPr lang="en-US" altLang="en-US">
                <a:latin typeface="Candara" panose="020E0502030303020204" pitchFamily="34" charset="0"/>
              </a:rPr>
              <a:t>Grades 9-10	An additional 1 year</a:t>
            </a:r>
            <a:r>
              <a:rPr lang="ja-JP" altLang="en-US">
                <a:latin typeface="Candara" panose="020E0502030303020204" pitchFamily="34" charset="0"/>
              </a:rPr>
              <a:t>’</a:t>
            </a:r>
            <a:r>
              <a:rPr lang="en-US" altLang="ja-JP">
                <a:latin typeface="Candara" panose="020E0502030303020204" pitchFamily="34" charset="0"/>
              </a:rPr>
              <a:t>s growth</a:t>
            </a:r>
          </a:p>
          <a:p>
            <a:pPr eaLnBrk="1" hangingPunct="1">
              <a:buClrTx/>
              <a:buFont typeface="Brush Script MT" panose="03060802040406070304" pitchFamily="66" charset="-122"/>
              <a:buNone/>
            </a:pPr>
            <a:endParaRPr lang="en-US" altLang="en-US">
              <a:latin typeface="Candara" panose="020E0502030303020204" pitchFamily="34" charset="0"/>
            </a:endParaRPr>
          </a:p>
          <a:p>
            <a:pPr algn="ctr" eaLnBrk="1" hangingPunct="1">
              <a:buClrTx/>
              <a:buFont typeface="Brush Script MT" panose="03060802040406070304" pitchFamily="66" charset="-122"/>
              <a:buNone/>
            </a:pPr>
            <a:r>
              <a:rPr lang="en-US" altLang="en-US" sz="2000">
                <a:latin typeface="Candara" panose="020E0502030303020204" pitchFamily="34" charset="0"/>
              </a:rPr>
              <a:t>Hill, C., Bloom, H., Black, A., &amp; Lipsey, M. (2007</a:t>
            </a:r>
            <a:r>
              <a:rPr lang="en-US" altLang="en-US">
                <a:latin typeface="Candara" panose="020E0502030303020204" pitchFamily="34" charset="0"/>
              </a:rPr>
              <a:t>)</a:t>
            </a:r>
          </a:p>
          <a:p>
            <a:pPr eaLnBrk="1" hangingPunct="1">
              <a:buClrTx/>
              <a:buFont typeface="Arial" panose="020B0604020202020204" pitchFamily="34" charset="0"/>
              <a:buChar char="•"/>
            </a:pPr>
            <a:endParaRPr lang="en-US" altLang="en-US">
              <a:latin typeface="Candara" panose="020E0502030303020204" pitchFamily="34" charset="0"/>
            </a:endParaRPr>
          </a:p>
        </p:txBody>
      </p:sp>
      <p:pic>
        <p:nvPicPr>
          <p:cNvPr id="4" name="Picture 3" descr="Success logo">
            <a:extLst>
              <a:ext uri="{FF2B5EF4-FFF2-40B4-BE49-F238E27FC236}">
                <a16:creationId xmlns:a16="http://schemas.microsoft.com/office/drawing/2014/main" id="{5721D0B7-82CF-EC43-9414-8FA9827FB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71" y="671625"/>
            <a:ext cx="1478507" cy="1478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E9CF8BD1-4FA7-C043-B2EF-4E967398E3C2}"/>
              </a:ext>
            </a:extLst>
          </p:cNvPr>
          <p:cNvSpPr>
            <a:spLocks noGrp="1"/>
          </p:cNvSpPr>
          <p:nvPr>
            <p:ph type="title"/>
          </p:nvPr>
        </p:nvSpPr>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Recent SSS Studies Show Positive Impact on:</a:t>
            </a:r>
          </a:p>
        </p:txBody>
      </p:sp>
      <p:sp>
        <p:nvSpPr>
          <p:cNvPr id="5" name="Content Placeholder 2">
            <a:extLst>
              <a:ext uri="{FF2B5EF4-FFF2-40B4-BE49-F238E27FC236}">
                <a16:creationId xmlns:a16="http://schemas.microsoft.com/office/drawing/2014/main" id="{9B8AC757-9031-EF4A-A309-9D5D930D248C}"/>
              </a:ext>
            </a:extLst>
          </p:cNvPr>
          <p:cNvSpPr>
            <a:spLocks noGrp="1"/>
          </p:cNvSpPr>
          <p:nvPr>
            <p:ph idx="1"/>
          </p:nvPr>
        </p:nvSpPr>
        <p:spPr>
          <a:xfrm>
            <a:off x="1600200" y="2133600"/>
            <a:ext cx="6324600" cy="3733800"/>
          </a:xfrm>
          <a:ln>
            <a:solidFill>
              <a:schemeClr val="tx1"/>
            </a:solidFill>
          </a:ln>
        </p:spPr>
        <p:style>
          <a:lnRef idx="0">
            <a:scrgbClr r="0" g="0" b="0"/>
          </a:lnRef>
          <a:fillRef idx="1001">
            <a:schemeClr val="lt2"/>
          </a:fillRef>
          <a:effectRef idx="0">
            <a:scrgbClr r="0" g="0" b="0"/>
          </a:effectRef>
          <a:fontRef idx="major"/>
        </p:style>
        <p:txBody>
          <a:bodyPr/>
          <a:lstStyle/>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Achievement</a:t>
            </a:r>
          </a:p>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Pro-social skills</a:t>
            </a:r>
          </a:p>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Bullying</a:t>
            </a:r>
          </a:p>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Classroom climate</a:t>
            </a:r>
          </a:p>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Self-regulation/Executive Functioning</a:t>
            </a:r>
          </a:p>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Wellness</a:t>
            </a:r>
          </a:p>
          <a:p>
            <a:pPr>
              <a:buClrTx/>
              <a:buFont typeface="Arial" panose="020B0604020202020204" pitchFamily="34" charset="0"/>
              <a:buChar char="•"/>
              <a:defRPr/>
            </a:pPr>
            <a:r>
              <a:rPr lang="en-US" altLang="en-US" sz="2800" dirty="0">
                <a:effectLst>
                  <a:outerShdw blurRad="38100" dist="38100" dir="2700000" algn="tl">
                    <a:srgbClr val="000000">
                      <a:alpha val="43137"/>
                    </a:srgbClr>
                  </a:outerShdw>
                </a:effectLst>
                <a:ea typeface="MS PGothic" panose="020B0600070205080204" pitchFamily="34" charset="-128"/>
              </a:rPr>
              <a:t>Self-efficacy</a:t>
            </a:r>
          </a:p>
          <a:p>
            <a:pPr>
              <a:buFont typeface="Brush Script MT" panose="03060802040406070304" pitchFamily="66" charset="0"/>
              <a:buChar char="O"/>
              <a:defRPr/>
            </a:pPr>
            <a:endParaRPr lang="en-US" altLang="en-US" sz="2800" dirty="0">
              <a:effectLst>
                <a:outerShdw blurRad="38100" dist="38100" dir="2700000" algn="tl">
                  <a:srgbClr val="000000">
                    <a:alpha val="43137"/>
                  </a:srgbClr>
                </a:outerShdw>
              </a:effectLst>
              <a:ea typeface="MS PGothic" panose="020B0600070205080204" pitchFamily="34" charset="-128"/>
            </a:endParaRPr>
          </a:p>
          <a:p>
            <a:pPr>
              <a:buFontTx/>
              <a:buNone/>
              <a:defRPr/>
            </a:pPr>
            <a:endParaRPr lang="en-US" altLang="en-US" sz="2800" dirty="0">
              <a:solidFill>
                <a:srgbClr val="FF0000"/>
              </a:solidFill>
              <a:effectLst>
                <a:outerShdw blurRad="38100" dist="38100" dir="2700000" algn="tl">
                  <a:srgbClr val="000000">
                    <a:alpha val="43137"/>
                  </a:srgbClr>
                </a:outerShdw>
              </a:effectLst>
              <a:ea typeface="MS PGothic" panose="020B0600070205080204" pitchFamily="34" charset="-128"/>
            </a:endParaRPr>
          </a:p>
        </p:txBody>
      </p:sp>
      <p:pic>
        <p:nvPicPr>
          <p:cNvPr id="6" name="Picture 5" descr="Success logo">
            <a:extLst>
              <a:ext uri="{FF2B5EF4-FFF2-40B4-BE49-F238E27FC236}">
                <a16:creationId xmlns:a16="http://schemas.microsoft.com/office/drawing/2014/main" id="{912FC77B-FCA2-B342-80DC-D9F05B514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1788383" cy="1788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26B8-F4D4-DC44-834D-50BB79FACFDA}"/>
              </a:ext>
            </a:extLst>
          </p:cNvPr>
          <p:cNvSpPr>
            <a:spLocks noGrp="1"/>
          </p:cNvSpPr>
          <p:nvPr>
            <p:ph type="title"/>
          </p:nvPr>
        </p:nvSpPr>
        <p:spPr>
          <a:xfrm>
            <a:off x="533400" y="0"/>
            <a:ext cx="8077200" cy="2286000"/>
          </a:xfrm>
        </p:spPr>
        <p:txBody>
          <a:bodyPr/>
          <a:lstStyle/>
          <a:p>
            <a:pPr eaLnBrk="1" hangingPunct="1">
              <a:defRPr/>
            </a:pPr>
            <a:br>
              <a:rPr lang="en-US" altLang="en-US" sz="3200" dirty="0">
                <a:solidFill>
                  <a:srgbClr val="40749B"/>
                </a:solidFill>
                <a:effectLst>
                  <a:outerShdw blurRad="38100" dist="38100" dir="2700000" algn="tl">
                    <a:srgbClr val="C0C0C0"/>
                  </a:outerShdw>
                </a:effectLst>
                <a:latin typeface="Baskerville Old Face" panose="02020602080505020303" pitchFamily="18" charset="0"/>
              </a:rPr>
            </a:br>
            <a:r>
              <a:rPr lang="en-US" altLang="en-US" sz="3200" dirty="0">
                <a:solidFill>
                  <a:srgbClr val="40749B"/>
                </a:solidFill>
                <a:effectLst>
                  <a:outerShdw blurRad="38100" dist="38100" dir="2700000" algn="tl">
                    <a:srgbClr val="C0C0C0"/>
                  </a:outerShdw>
                </a:effectLst>
                <a:latin typeface="Baskerville Old Face" panose="02020602080505020303" pitchFamily="18" charset="0"/>
              </a:rPr>
              <a:t>More Results When School Counselors</a:t>
            </a:r>
            <a:br>
              <a:rPr lang="en-US" altLang="en-US" sz="3200" dirty="0">
                <a:solidFill>
                  <a:srgbClr val="40749B"/>
                </a:solidFill>
                <a:effectLst>
                  <a:outerShdw blurRad="38100" dist="38100" dir="2700000" algn="tl">
                    <a:srgbClr val="C0C0C0"/>
                  </a:outerShdw>
                </a:effectLst>
                <a:latin typeface="Baskerville Old Face" panose="02020602080505020303" pitchFamily="18" charset="0"/>
              </a:rPr>
            </a:br>
            <a:r>
              <a:rPr lang="en-US" altLang="en-US" sz="3200" dirty="0">
                <a:solidFill>
                  <a:srgbClr val="40749B"/>
                </a:solidFill>
                <a:effectLst>
                  <a:outerShdw blurRad="38100" dist="38100" dir="2700000" algn="tl">
                    <a:srgbClr val="C0C0C0"/>
                  </a:outerShdw>
                </a:effectLst>
                <a:latin typeface="Baskerville Old Face" panose="02020602080505020303" pitchFamily="18" charset="0"/>
              </a:rPr>
              <a:t> Implement SSS programs</a:t>
            </a:r>
          </a:p>
        </p:txBody>
      </p:sp>
      <p:sp>
        <p:nvSpPr>
          <p:cNvPr id="82946" name="Content Placeholder 2">
            <a:extLst>
              <a:ext uri="{FF2B5EF4-FFF2-40B4-BE49-F238E27FC236}">
                <a16:creationId xmlns:a16="http://schemas.microsoft.com/office/drawing/2014/main" id="{014E44B2-250D-B462-A289-EF04ECC3A3CF}"/>
              </a:ext>
            </a:extLst>
          </p:cNvPr>
          <p:cNvSpPr>
            <a:spLocks noGrp="1"/>
          </p:cNvSpPr>
          <p:nvPr>
            <p:ph idx="1"/>
          </p:nvPr>
        </p:nvSpPr>
        <p:spPr>
          <a:xfrm>
            <a:off x="838200" y="2133600"/>
            <a:ext cx="7315200" cy="3581400"/>
          </a:xfrm>
          <a:solidFill>
            <a:schemeClr val="bg2"/>
          </a:solidFill>
          <a:ln>
            <a:solidFill>
              <a:schemeClr val="tx1"/>
            </a:solidFill>
            <a:miter lim="800000"/>
            <a:headEnd/>
            <a:tailEnd/>
          </a:ln>
        </p:spPr>
        <p:txBody>
          <a:bodyPr/>
          <a:lstStyle/>
          <a:p>
            <a:pPr>
              <a:buClrTx/>
              <a:buFont typeface="Arial" panose="020B0604020202020204" pitchFamily="34" charset="0"/>
              <a:buChar char="•"/>
            </a:pPr>
            <a:r>
              <a:rPr lang="en-US" altLang="en-US" sz="2000" dirty="0">
                <a:latin typeface="Baskerville Old Face" panose="02020602080505020303" pitchFamily="18" charset="77"/>
              </a:rPr>
              <a:t>Villares (2024) -3</a:t>
            </a:r>
            <a:r>
              <a:rPr lang="en-US" altLang="en-US" sz="2000" baseline="30000" dirty="0">
                <a:latin typeface="Baskerville Old Face" panose="02020602080505020303" pitchFamily="18" charset="77"/>
              </a:rPr>
              <a:t>rd</a:t>
            </a:r>
            <a:r>
              <a:rPr lang="en-US" altLang="en-US" sz="2000" dirty="0">
                <a:latin typeface="Baskerville Old Face" panose="02020602080505020303" pitchFamily="18" charset="77"/>
              </a:rPr>
              <a:t> grade Attendance and emotional regulation</a:t>
            </a:r>
          </a:p>
          <a:p>
            <a:pPr>
              <a:buClrTx/>
              <a:buFont typeface="Arial" panose="020B0604020202020204" pitchFamily="34" charset="0"/>
              <a:buChar char="•"/>
            </a:pPr>
            <a:r>
              <a:rPr lang="en-US" altLang="en-US" sz="2000" dirty="0" err="1">
                <a:latin typeface="Baskerville Old Face" panose="02020602080505020303" pitchFamily="18" charset="77"/>
              </a:rPr>
              <a:t>Mariani</a:t>
            </a:r>
            <a:r>
              <a:rPr lang="en-US" altLang="en-US" sz="2000" dirty="0">
                <a:latin typeface="Baskerville Old Face" panose="02020602080505020303" pitchFamily="18" charset="77"/>
              </a:rPr>
              <a:t> (2015)- 6</a:t>
            </a:r>
            <a:r>
              <a:rPr lang="en-US" altLang="en-US" sz="2000" baseline="30000" dirty="0">
                <a:latin typeface="Baskerville Old Face" panose="02020602080505020303" pitchFamily="18" charset="77"/>
              </a:rPr>
              <a:t>th</a:t>
            </a:r>
            <a:r>
              <a:rPr lang="en-US" altLang="en-US" sz="2000" dirty="0">
                <a:latin typeface="Baskerville Old Face" panose="02020602080505020303" pitchFamily="18" charset="77"/>
              </a:rPr>
              <a:t> grade pro-social behavior and decreased  bullying</a:t>
            </a:r>
          </a:p>
          <a:p>
            <a:pPr>
              <a:buClrTx/>
              <a:buFont typeface="Arial" panose="020B0604020202020204" pitchFamily="34" charset="0"/>
              <a:buChar char="•"/>
            </a:pPr>
            <a:r>
              <a:rPr lang="en-US" altLang="en-US" sz="2000" dirty="0">
                <a:latin typeface="Baskerville Old Face" panose="02020602080505020303" pitchFamily="18" charset="77"/>
              </a:rPr>
              <a:t>Webb (2015)- 5</a:t>
            </a:r>
            <a:r>
              <a:rPr lang="en-US" altLang="en-US" sz="2000" baseline="30000" dirty="0">
                <a:latin typeface="Baskerville Old Face" panose="02020602080505020303" pitchFamily="18" charset="77"/>
              </a:rPr>
              <a:t>th</a:t>
            </a:r>
            <a:r>
              <a:rPr lang="en-US" altLang="en-US" sz="2000" dirty="0">
                <a:latin typeface="Baskerville Old Face" panose="02020602080505020303" pitchFamily="18" charset="77"/>
              </a:rPr>
              <a:t> grade engagement, self-regulation, cooperation</a:t>
            </a:r>
          </a:p>
          <a:p>
            <a:pPr>
              <a:buClrTx/>
              <a:buFont typeface="Arial" panose="020B0604020202020204" pitchFamily="34" charset="0"/>
              <a:buChar char="•"/>
            </a:pPr>
            <a:r>
              <a:rPr lang="en-US" altLang="en-US" sz="1800" dirty="0">
                <a:latin typeface="Baskerville Old Face" panose="02020602080505020303" pitchFamily="18" charset="77"/>
              </a:rPr>
              <a:t>Wirth (2014)-7</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 grade wellness</a:t>
            </a:r>
          </a:p>
          <a:p>
            <a:pPr>
              <a:buClrTx/>
              <a:buFont typeface="Arial" panose="020B0604020202020204" pitchFamily="34" charset="0"/>
              <a:buChar char="•"/>
            </a:pPr>
            <a:r>
              <a:rPr lang="en-US" altLang="en-US" sz="1800" dirty="0">
                <a:latin typeface="Baskerville Old Face" panose="02020602080505020303" pitchFamily="18" charset="77"/>
              </a:rPr>
              <a:t>Renda (2014)- 9</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 grade completion rate</a:t>
            </a:r>
          </a:p>
          <a:p>
            <a:pPr>
              <a:buClrTx/>
              <a:buFont typeface="Arial" panose="020B0604020202020204" pitchFamily="34" charset="0"/>
              <a:buChar char="•"/>
            </a:pPr>
            <a:r>
              <a:rPr lang="en-US" altLang="en-US" sz="1800" dirty="0">
                <a:latin typeface="Baskerville Old Face" panose="02020602080505020303" pitchFamily="18" charset="77"/>
              </a:rPr>
              <a:t>Weinstein (2013)- 9</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 grade completion rate</a:t>
            </a:r>
          </a:p>
          <a:p>
            <a:pPr>
              <a:buClrTx/>
              <a:buFont typeface="Arial" panose="020B0604020202020204" pitchFamily="34" charset="0"/>
              <a:buChar char="•"/>
            </a:pPr>
            <a:r>
              <a:rPr lang="en-US" altLang="en-US" sz="1800" dirty="0">
                <a:latin typeface="Baskerville Old Face" panose="02020602080505020303" pitchFamily="18" charset="77"/>
              </a:rPr>
              <a:t>Jean-Jacque (2013)-5</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 grade  Math &amp; Reading</a:t>
            </a:r>
          </a:p>
          <a:p>
            <a:r>
              <a:rPr lang="en-US" altLang="en-US" sz="1800" dirty="0">
                <a:latin typeface="Baskerville Old Face" panose="02020602080505020303" pitchFamily="18" charset="77"/>
              </a:rPr>
              <a:t>Urbina (2012)-9</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-10</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 grade  Math &amp; Reading </a:t>
            </a:r>
          </a:p>
          <a:p>
            <a:r>
              <a:rPr lang="en-US" altLang="en-US" sz="1800" dirty="0">
                <a:latin typeface="Baskerville Old Face" panose="02020602080505020303" pitchFamily="18" charset="77"/>
              </a:rPr>
              <a:t>Leon (2012)-5</a:t>
            </a:r>
            <a:r>
              <a:rPr lang="en-US" altLang="en-US" sz="1800" baseline="30000" dirty="0">
                <a:latin typeface="Baskerville Old Face" panose="02020602080505020303" pitchFamily="18" charset="77"/>
              </a:rPr>
              <a:t>th</a:t>
            </a:r>
            <a:r>
              <a:rPr lang="en-US" altLang="en-US" sz="1800" dirty="0">
                <a:latin typeface="Baskerville Old Face" panose="02020602080505020303" pitchFamily="18" charset="77"/>
              </a:rPr>
              <a:t> grade  Math and Reading </a:t>
            </a:r>
          </a:p>
          <a:p>
            <a:endParaRPr lang="en-US" altLang="en-US" sz="1800" dirty="0">
              <a:latin typeface="Baskerville Old Face" panose="02020602080505020303" pitchFamily="18" charset="77"/>
            </a:endParaRPr>
          </a:p>
          <a:p>
            <a:endParaRPr lang="en-US" altLang="en-US" sz="1800" dirty="0"/>
          </a:p>
          <a:p>
            <a:endParaRPr lang="en-US" altLang="en-US" dirty="0"/>
          </a:p>
        </p:txBody>
      </p:sp>
      <p:pic>
        <p:nvPicPr>
          <p:cNvPr id="4" name="Picture 3" descr="Success logo">
            <a:extLst>
              <a:ext uri="{FF2B5EF4-FFF2-40B4-BE49-F238E27FC236}">
                <a16:creationId xmlns:a16="http://schemas.microsoft.com/office/drawing/2014/main" id="{C93FF6DE-7AE2-BB4C-899D-754702BAB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1402307" cy="14023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76801" name="Picture 2" descr="Success logo">
            <a:extLst>
              <a:ext uri="{FF2B5EF4-FFF2-40B4-BE49-F238E27FC236}">
                <a16:creationId xmlns:a16="http://schemas.microsoft.com/office/drawing/2014/main" id="{A9692683-DB84-D246-9771-1AD8E607C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143000"/>
            <a:ext cx="431165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a:extLst>
              <a:ext uri="{FF2B5EF4-FFF2-40B4-BE49-F238E27FC236}">
                <a16:creationId xmlns:a16="http://schemas.microsoft.com/office/drawing/2014/main" id="{4BD884C9-6D00-444E-9ED3-D0DCD544A9FE}"/>
              </a:ext>
            </a:extLst>
          </p:cNvPr>
          <p:cNvSpPr>
            <a:spLocks noGrp="1" noChangeArrowheads="1"/>
          </p:cNvSpPr>
          <p:nvPr>
            <p:ph type="title"/>
          </p:nvPr>
        </p:nvSpPr>
        <p:spPr>
          <a:xfrm>
            <a:off x="1600200" y="457200"/>
            <a:ext cx="5715000" cy="1143000"/>
          </a:xfrm>
        </p:spPr>
        <p:txBody>
          <a:bodyPr/>
          <a:lstStyle/>
          <a:p>
            <a:pPr eaLnBrk="1" hangingPunct="1">
              <a:defRPr/>
            </a:pPr>
            <a:r>
              <a:rPr lang="en-US" altLang="en-US" sz="4000">
                <a:solidFill>
                  <a:srgbClr val="40749B"/>
                </a:solidFill>
                <a:effectLst>
                  <a:outerShdw blurRad="38100" dist="38100" dir="2700000" algn="tl">
                    <a:srgbClr val="C0C0C0"/>
                  </a:outerShdw>
                </a:effectLst>
                <a:latin typeface="Baskerville Old Face" panose="02020602080505020303" pitchFamily="18" charset="0"/>
              </a:rPr>
              <a:t>SSS and Student Behavior</a:t>
            </a:r>
          </a:p>
        </p:txBody>
      </p:sp>
      <p:sp>
        <p:nvSpPr>
          <p:cNvPr id="159750" name="Rectangle 6">
            <a:extLst>
              <a:ext uri="{FF2B5EF4-FFF2-40B4-BE49-F238E27FC236}">
                <a16:creationId xmlns:a16="http://schemas.microsoft.com/office/drawing/2014/main" id="{3F4C834A-15A3-AE43-86CC-9EEFC1B1BC83}"/>
              </a:ext>
            </a:extLst>
          </p:cNvPr>
          <p:cNvSpPr>
            <a:spLocks noGrp="1" noChangeArrowheads="1"/>
          </p:cNvSpPr>
          <p:nvPr>
            <p:ph type="body" sz="half" idx="2"/>
          </p:nvPr>
        </p:nvSpPr>
        <p:spPr>
          <a:xfrm>
            <a:off x="990600" y="1447800"/>
            <a:ext cx="7239000" cy="4525963"/>
          </a:xfrm>
          <a:solidFill>
            <a:schemeClr val="bg2"/>
          </a:solidFill>
          <a:ln>
            <a:solidFill>
              <a:schemeClr val="tx1"/>
            </a:solidFill>
            <a:miter lim="800000"/>
            <a:headEnd/>
            <a:tailEnd/>
          </a:ln>
        </p:spPr>
        <p:txBody>
          <a:bodyPr/>
          <a:lstStyle/>
          <a:p>
            <a:pPr algn="ctr">
              <a:buFontTx/>
              <a:buNone/>
              <a:defRPr/>
            </a:pPr>
            <a:r>
              <a:rPr lang="en-US" altLang="en-US" sz="2800" b="1" u="sng"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Teacher Ratings</a:t>
            </a:r>
          </a:p>
          <a:p>
            <a:pPr marL="0" indent="0">
              <a:buFont typeface="Brush Script MT" panose="03060802040406070304" pitchFamily="66" charset="0"/>
              <a:buNone/>
              <a:defRPr/>
            </a:pPr>
            <a:r>
              <a:rPr lang="en-US" altLang="en-US" sz="2800" dirty="0">
                <a:latin typeface="Baskerville Old Face" panose="02020602080505020303" pitchFamily="18" charset="0"/>
                <a:ea typeface="ＭＳ Ｐゴシック" panose="020B0600070205080204" pitchFamily="34" charset="-128"/>
              </a:rPr>
              <a:t>Nationally normed rating scale targeting skill areas involved in the SSS program</a:t>
            </a:r>
          </a:p>
          <a:p>
            <a:pPr marL="0" indent="0">
              <a:buFont typeface="Brush Script MT" panose="03060802040406070304" pitchFamily="66" charset="0"/>
              <a:buNone/>
              <a:defRPr/>
            </a:pPr>
            <a:endParaRPr lang="en-US" altLang="en-US" sz="2800" dirty="0">
              <a:latin typeface="Baskerville Old Face" panose="02020602080505020303" pitchFamily="18" charset="0"/>
              <a:ea typeface="ＭＳ Ｐゴシック" panose="020B0600070205080204" pitchFamily="34" charset="-128"/>
            </a:endParaRPr>
          </a:p>
          <a:p>
            <a:pPr marL="0" indent="0">
              <a:buFont typeface="Brush Script MT" panose="03060802040406070304" pitchFamily="66" charset="0"/>
              <a:buNone/>
              <a:defRPr/>
            </a:pPr>
            <a:endParaRPr lang="en-US" altLang="en-US" sz="2800" dirty="0">
              <a:latin typeface="Baskerville Old Face" panose="02020602080505020303" pitchFamily="18" charset="0"/>
              <a:ea typeface="ＭＳ Ｐゴシック" panose="020B0600070205080204" pitchFamily="34" charset="-128"/>
            </a:endParaRPr>
          </a:p>
          <a:p>
            <a:pPr marL="0" indent="0">
              <a:buFont typeface="Brush Script MT" panose="03060802040406070304" pitchFamily="66" charset="0"/>
              <a:buNone/>
              <a:defRPr/>
            </a:pPr>
            <a:r>
              <a:rPr lang="en-US" altLang="en-US" sz="2800" dirty="0">
                <a:latin typeface="Baskerville Old Face" panose="02020602080505020303" pitchFamily="18" charset="0"/>
                <a:ea typeface="ＭＳ Ｐゴシック" panose="020B0600070205080204" pitchFamily="34" charset="-128"/>
              </a:rPr>
              <a:t>70% of ratings improved </a:t>
            </a:r>
          </a:p>
          <a:p>
            <a:pPr marL="0" indent="0">
              <a:buFont typeface="Brush Script MT" panose="03060802040406070304" pitchFamily="66" charset="0"/>
              <a:buNone/>
              <a:defRPr/>
            </a:pPr>
            <a:endParaRPr lang="en-US" altLang="en-US" sz="2800" dirty="0">
              <a:latin typeface="Baskerville Old Face" panose="02020602080505020303" pitchFamily="18" charset="0"/>
              <a:ea typeface="ＭＳ Ｐゴシック" panose="020B0600070205080204" pitchFamily="34" charset="-128"/>
            </a:endParaRPr>
          </a:p>
          <a:p>
            <a:pPr marL="0" indent="0">
              <a:buFont typeface="Brush Script MT" panose="03060802040406070304" pitchFamily="66" charset="0"/>
              <a:buNone/>
              <a:defRPr/>
            </a:pPr>
            <a:endParaRPr lang="en-US" altLang="en-US" sz="2800" dirty="0">
              <a:latin typeface="Baskerville Old Face" panose="02020602080505020303" pitchFamily="18" charset="0"/>
              <a:ea typeface="ＭＳ Ｐゴシック" panose="020B0600070205080204" pitchFamily="34" charset="-128"/>
            </a:endParaRPr>
          </a:p>
          <a:p>
            <a:pPr marL="0" indent="0">
              <a:buFont typeface="Brush Script MT" panose="03060802040406070304" pitchFamily="66" charset="0"/>
              <a:buNone/>
              <a:defRPr/>
            </a:pPr>
            <a:r>
              <a:rPr lang="en-US" altLang="en-US" sz="2800" dirty="0">
                <a:latin typeface="Baskerville Old Face" panose="02020602080505020303" pitchFamily="18" charset="0"/>
                <a:ea typeface="ＭＳ Ｐゴシック" panose="020B0600070205080204" pitchFamily="34" charset="-128"/>
              </a:rPr>
              <a:t>Average improvement of  20 percentile points</a:t>
            </a:r>
          </a:p>
        </p:txBody>
      </p:sp>
      <p:pic>
        <p:nvPicPr>
          <p:cNvPr id="83971" name="Picture 1" descr="slide 35.png">
            <a:extLst>
              <a:ext uri="{FF2B5EF4-FFF2-40B4-BE49-F238E27FC236}">
                <a16:creationId xmlns:a16="http://schemas.microsoft.com/office/drawing/2014/main" id="{0C4DAF8E-D334-1158-3797-6E033E0C2F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3397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4889D24D-3A79-1E47-9443-090FD1D1C49F}"/>
              </a:ext>
            </a:extLst>
          </p:cNvPr>
          <p:cNvSpPr>
            <a:spLocks noGrp="1" noChangeArrowheads="1"/>
          </p:cNvSpPr>
          <p:nvPr>
            <p:ph type="title"/>
          </p:nvPr>
        </p:nvSpPr>
        <p:spPr>
          <a:xfrm>
            <a:off x="-1066800" y="565150"/>
            <a:ext cx="8229600" cy="944563"/>
          </a:xfrm>
        </p:spPr>
        <p:txBody>
          <a:bodyPr/>
          <a:lstStyle/>
          <a:p>
            <a:pPr eaLnBrk="1" hangingPunct="1">
              <a:defRPr/>
            </a:pPr>
            <a:r>
              <a:rPr lang="en-US" altLang="en-US" sz="6600">
                <a:solidFill>
                  <a:srgbClr val="40749B"/>
                </a:solidFill>
                <a:effectLst>
                  <a:outerShdw blurRad="38100" dist="38100" dir="2700000" algn="tl">
                    <a:srgbClr val="C0C0C0"/>
                  </a:outerShdw>
                </a:effectLst>
                <a:latin typeface="Baskerville Old Face" panose="02020602080505020303" pitchFamily="18" charset="0"/>
              </a:rPr>
              <a:t>			SSS Support </a:t>
            </a:r>
          </a:p>
        </p:txBody>
      </p:sp>
      <p:sp>
        <p:nvSpPr>
          <p:cNvPr id="314371" name="Rectangle 3">
            <a:extLst>
              <a:ext uri="{FF2B5EF4-FFF2-40B4-BE49-F238E27FC236}">
                <a16:creationId xmlns:a16="http://schemas.microsoft.com/office/drawing/2014/main" id="{E4328716-E161-6F4B-B631-1259D1D79752}"/>
              </a:ext>
            </a:extLst>
          </p:cNvPr>
          <p:cNvSpPr>
            <a:spLocks noGrp="1" noChangeArrowheads="1"/>
          </p:cNvSpPr>
          <p:nvPr>
            <p:ph type="body" sz="half" idx="2"/>
          </p:nvPr>
        </p:nvSpPr>
        <p:spPr>
          <a:xfrm>
            <a:off x="3168650" y="1524000"/>
            <a:ext cx="5019675" cy="4648200"/>
          </a:xfrm>
          <a:solidFill>
            <a:schemeClr val="bg2"/>
          </a:solidFill>
          <a:ln>
            <a:solidFill>
              <a:schemeClr val="tx1"/>
            </a:solidFill>
            <a:miter lim="800000"/>
            <a:headEnd/>
            <a:tailEnd/>
          </a:ln>
        </p:spPr>
        <p:txBody>
          <a:bodyPr/>
          <a:lstStyle/>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Percent of teachers rating the seven items below on their degree of helpfulness:</a:t>
            </a:r>
          </a:p>
          <a:p>
            <a:pPr algn="ctr">
              <a:buFontTx/>
              <a:buNone/>
              <a:defRPr/>
            </a:pPr>
            <a:endPar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endParaRP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Lesson addresses need 		100%</a:t>
            </a: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Students enjoyed			 98%</a:t>
            </a: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Students understood/applied	 93%</a:t>
            </a: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Develops learning/social skills	 93%</a:t>
            </a: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Involved all students		 98%</a:t>
            </a: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Age appropriate			 98%</a:t>
            </a: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Classroom management skills	100%</a:t>
            </a:r>
          </a:p>
          <a:p>
            <a:pPr algn="ctr">
              <a:buFontTx/>
              <a:buNone/>
              <a:defRPr/>
            </a:pPr>
            <a:endPar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endParaRPr>
          </a:p>
          <a:p>
            <a:pPr algn="ctr">
              <a:buFontTx/>
              <a:buNone/>
              <a:defRPr/>
            </a:pPr>
            <a:r>
              <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(Based on 45 teachers responding)</a:t>
            </a:r>
          </a:p>
          <a:p>
            <a:pPr algn="ctr">
              <a:buFontTx/>
              <a:buNone/>
              <a:defRPr/>
            </a:pPr>
            <a:endParaRPr lang="en-US" altLang="en-US" sz="20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endParaRPr>
          </a:p>
        </p:txBody>
      </p:sp>
      <p:pic>
        <p:nvPicPr>
          <p:cNvPr id="314372" name="Picture 4" descr="Success logo">
            <a:extLst>
              <a:ext uri="{FF2B5EF4-FFF2-40B4-BE49-F238E27FC236}">
                <a16:creationId xmlns:a16="http://schemas.microsoft.com/office/drawing/2014/main" id="{E593F196-802D-814D-B17C-F66840E5291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2438400"/>
            <a:ext cx="2374900" cy="238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B99F1C77-D184-D643-8B5B-24EEBF89B596}"/>
              </a:ext>
            </a:extLst>
          </p:cNvPr>
          <p:cNvSpPr>
            <a:spLocks noGrp="1" noChangeArrowheads="1"/>
          </p:cNvSpPr>
          <p:nvPr>
            <p:ph type="title"/>
          </p:nvPr>
        </p:nvSpPr>
        <p:spPr>
          <a:xfrm>
            <a:off x="571500" y="530225"/>
            <a:ext cx="7848600" cy="1143000"/>
          </a:xfrm>
        </p:spPr>
        <p:txBody>
          <a:bodyPr/>
          <a:lstStyle/>
          <a:p>
            <a:pPr eaLnBrk="1" hangingPunct="1">
              <a:defRPr/>
            </a:pPr>
            <a:r>
              <a:rPr lang="en-US" altLang="en-US" sz="4800">
                <a:solidFill>
                  <a:srgbClr val="40749B"/>
                </a:solidFill>
                <a:effectLst>
                  <a:outerShdw blurRad="38100" dist="38100" dir="2700000" algn="tl">
                    <a:srgbClr val="C0C0C0"/>
                  </a:outerShdw>
                </a:effectLst>
                <a:latin typeface="Baskerville Old Face" panose="02020602080505020303" pitchFamily="18" charset="0"/>
              </a:rPr>
              <a:t>Published Research Articles</a:t>
            </a:r>
          </a:p>
        </p:txBody>
      </p:sp>
      <p:sp>
        <p:nvSpPr>
          <p:cNvPr id="88066" name="Rectangle 6">
            <a:extLst>
              <a:ext uri="{FF2B5EF4-FFF2-40B4-BE49-F238E27FC236}">
                <a16:creationId xmlns:a16="http://schemas.microsoft.com/office/drawing/2014/main" id="{F400D6C5-1A36-2824-FBBC-32D36B55999F}"/>
              </a:ext>
            </a:extLst>
          </p:cNvPr>
          <p:cNvSpPr>
            <a:spLocks noGrp="1" noChangeArrowheads="1"/>
          </p:cNvSpPr>
          <p:nvPr>
            <p:ph type="body" sz="half" idx="2"/>
          </p:nvPr>
        </p:nvSpPr>
        <p:spPr>
          <a:xfrm>
            <a:off x="990600" y="1524000"/>
            <a:ext cx="7162800" cy="4525963"/>
          </a:xfrm>
          <a:solidFill>
            <a:schemeClr val="bg2"/>
          </a:solidFill>
          <a:ln>
            <a:solidFill>
              <a:schemeClr val="tx1"/>
            </a:solidFill>
            <a:miter lim="800000"/>
            <a:headEnd/>
            <a:tailEnd/>
          </a:ln>
        </p:spPr>
        <p:txBody>
          <a:bodyPr/>
          <a:lstStyle/>
          <a:p>
            <a:pPr lvl="1">
              <a:buClrTx/>
              <a:buFont typeface="Arial" panose="020B0604020202020204" pitchFamily="34" charset="0"/>
              <a:buChar char="•"/>
            </a:pPr>
            <a:r>
              <a:rPr lang="en-US" altLang="en-US" sz="2800">
                <a:latin typeface="Baskerville Old Face" panose="02020602080505020303" pitchFamily="18" charset="77"/>
              </a:rPr>
              <a:t>For more details on the SSS research go to</a:t>
            </a:r>
          </a:p>
          <a:p>
            <a:pPr marL="641350" lvl="2" indent="0">
              <a:buClrTx/>
              <a:buFont typeface="Brush Script MT" panose="03060802040406070304" pitchFamily="66" charset="-122"/>
              <a:buNone/>
            </a:pPr>
            <a:r>
              <a:rPr lang="en-US" altLang="en-US" sz="2600" b="1">
                <a:solidFill>
                  <a:schemeClr val="accent1"/>
                </a:solidFill>
                <a:latin typeface="Baskerville Old Face" panose="02020602080505020303" pitchFamily="18" charset="77"/>
                <a:hlinkClick r:id="rId3"/>
              </a:rPr>
              <a:t>www.studentsuccessskills.com</a:t>
            </a:r>
            <a:r>
              <a:rPr lang="en-US" altLang="en-US" sz="2600" b="1">
                <a:solidFill>
                  <a:schemeClr val="accent1"/>
                </a:solidFill>
                <a:latin typeface="Baskerville Old Face" panose="02020602080505020303" pitchFamily="18" charset="77"/>
              </a:rPr>
              <a:t> </a:t>
            </a:r>
          </a:p>
          <a:p>
            <a:pPr lvl="1">
              <a:buClrTx/>
              <a:buFont typeface="Arial" panose="020B0604020202020204" pitchFamily="34" charset="0"/>
              <a:buChar char="•"/>
            </a:pPr>
            <a:endParaRPr lang="en-US" altLang="en-US" sz="2800" b="1">
              <a:solidFill>
                <a:schemeClr val="accent1"/>
              </a:solidFill>
              <a:latin typeface="Baskerville Old Face" panose="02020602080505020303" pitchFamily="18" charset="77"/>
            </a:endParaRPr>
          </a:p>
          <a:p>
            <a:pPr lvl="1">
              <a:buClrTx/>
              <a:buFont typeface="Arial" panose="020B0604020202020204" pitchFamily="34" charset="0"/>
              <a:buChar char="•"/>
            </a:pPr>
            <a:r>
              <a:rPr lang="en-US" altLang="en-US" sz="2800">
                <a:latin typeface="Baskerville Old Face" panose="02020602080505020303" pitchFamily="18" charset="77"/>
              </a:rPr>
              <a:t>Where you can click links to the research articles and to overview descriptive articles on the SSS program.</a:t>
            </a:r>
          </a:p>
        </p:txBody>
      </p:sp>
      <p:pic>
        <p:nvPicPr>
          <p:cNvPr id="88067" name="Picture 1" descr="writing slide 37.png">
            <a:extLst>
              <a:ext uri="{FF2B5EF4-FFF2-40B4-BE49-F238E27FC236}">
                <a16:creationId xmlns:a16="http://schemas.microsoft.com/office/drawing/2014/main" id="{5606BCD4-66B4-3B24-10BC-5F9B5BC169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38600"/>
            <a:ext cx="2097088" cy="1866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6E33711F-0F3C-DF46-9C36-017B89C640AC}"/>
              </a:ext>
            </a:extLst>
          </p:cNvPr>
          <p:cNvSpPr>
            <a:spLocks noGrp="1" noChangeArrowheads="1"/>
          </p:cNvSpPr>
          <p:nvPr>
            <p:ph type="title"/>
          </p:nvPr>
        </p:nvSpPr>
        <p:spPr>
          <a:xfrm>
            <a:off x="304800" y="381000"/>
            <a:ext cx="6664325" cy="1143000"/>
          </a:xfrm>
        </p:spPr>
        <p:txBody>
          <a:bodyPr/>
          <a:lstStyle/>
          <a:p>
            <a:pPr eaLnBrk="1" hangingPunct="1">
              <a:defRPr/>
            </a:pPr>
            <a:r>
              <a:rPr lang="en-US" altLang="en-US" sz="5400">
                <a:solidFill>
                  <a:srgbClr val="40749B"/>
                </a:solidFill>
                <a:effectLst>
                  <a:outerShdw blurRad="38100" dist="38100" dir="2700000" algn="tl">
                    <a:srgbClr val="C0C0C0"/>
                  </a:outerShdw>
                </a:effectLst>
                <a:latin typeface="Baskerville Old Face" panose="02020602080505020303" pitchFamily="18" charset="0"/>
              </a:rPr>
              <a:t>       Research Summary</a:t>
            </a:r>
          </a:p>
        </p:txBody>
      </p:sp>
      <p:sp>
        <p:nvSpPr>
          <p:cNvPr id="336899" name="Rectangle 3">
            <a:extLst>
              <a:ext uri="{FF2B5EF4-FFF2-40B4-BE49-F238E27FC236}">
                <a16:creationId xmlns:a16="http://schemas.microsoft.com/office/drawing/2014/main" id="{957F1C85-3AB9-6E41-A041-05AAC9996D0D}"/>
              </a:ext>
            </a:extLst>
          </p:cNvPr>
          <p:cNvSpPr>
            <a:spLocks noGrp="1" noChangeArrowheads="1"/>
          </p:cNvSpPr>
          <p:nvPr>
            <p:ph type="body" sz="half" idx="2"/>
          </p:nvPr>
        </p:nvSpPr>
        <p:spPr>
          <a:xfrm>
            <a:off x="1524000" y="1371600"/>
            <a:ext cx="5638800" cy="4733925"/>
          </a:xfrm>
          <a:solidFill>
            <a:schemeClr val="bg2"/>
          </a:solidFill>
          <a:ln>
            <a:solidFill>
              <a:schemeClr val="tx1"/>
            </a:solidFill>
          </a:ln>
        </p:spPr>
        <p:txBody>
          <a:bodyPr/>
          <a:lstStyle/>
          <a:p>
            <a:pPr marL="0" indent="0">
              <a:buFont typeface="Brush Script MT" panose="03060802040406070304" pitchFamily="66" charset="0"/>
              <a:buNone/>
              <a:defRPr/>
            </a:pPr>
            <a:r>
              <a:rPr lang="en-US" altLang="en-US" dirty="0">
                <a:latin typeface="Baskerville Old Face" panose="02020602080505020303" pitchFamily="18" charset="0"/>
                <a:ea typeface="ＭＳ Ｐゴシック" panose="020B0600070205080204" pitchFamily="34" charset="-128"/>
              </a:rPr>
              <a:t>Classroom lessons and groups focused on Student Success Skills help students to improve academic achievement and behavior</a:t>
            </a:r>
          </a:p>
          <a:p>
            <a:pPr>
              <a:buFont typeface="Brush Script MT" panose="03060802040406070304" pitchFamily="66" charset="0"/>
              <a:buChar char="O"/>
              <a:defRPr/>
            </a:pPr>
            <a:endParaRPr lang="en-US" altLang="en-US" sz="1800" dirty="0">
              <a:latin typeface="Baskerville Old Face" panose="02020602080505020303" pitchFamily="18" charset="0"/>
              <a:ea typeface="ＭＳ Ｐゴシック" panose="020B0600070205080204" pitchFamily="34" charset="-128"/>
            </a:endParaRPr>
          </a:p>
          <a:p>
            <a:pPr lvl="1">
              <a:buClrTx/>
              <a:buFont typeface="Arial" panose="020B0604020202020204" pitchFamily="34" charset="0"/>
              <a:buChar char="•"/>
              <a:defRPr/>
            </a:pPr>
            <a:r>
              <a:rPr lang="en-US" altLang="en-US" sz="2000" dirty="0">
                <a:latin typeface="Baskerville Old Face" panose="02020602080505020303" pitchFamily="18" charset="0"/>
                <a:ea typeface="ＭＳ Ｐゴシック" panose="020B0600070205080204" pitchFamily="34" charset="-128"/>
              </a:rPr>
              <a:t>Over 25 published studies with consistent supportive findings</a:t>
            </a:r>
          </a:p>
          <a:p>
            <a:pPr lvl="1">
              <a:buClrTx/>
              <a:buFont typeface="Arial" panose="020B0604020202020204" pitchFamily="34" charset="0"/>
              <a:buChar char="•"/>
              <a:defRPr/>
            </a:pPr>
            <a:endParaRPr lang="en-US" altLang="en-US" sz="2000" dirty="0">
              <a:latin typeface="Baskerville Old Face" panose="02020602080505020303" pitchFamily="18" charset="0"/>
              <a:ea typeface="ＭＳ Ｐゴシック" panose="020B0600070205080204" pitchFamily="34" charset="-128"/>
            </a:endParaRPr>
          </a:p>
          <a:p>
            <a:pPr lvl="1">
              <a:buClrTx/>
              <a:buFont typeface="Arial" panose="020B0604020202020204" pitchFamily="34" charset="0"/>
              <a:buChar char="•"/>
              <a:defRPr/>
            </a:pPr>
            <a:r>
              <a:rPr lang="en-US" altLang="en-US" sz="2000" dirty="0">
                <a:latin typeface="Baskerville Old Face" panose="02020602080505020303" pitchFamily="18" charset="0"/>
                <a:ea typeface="ＭＳ Ｐゴシック" panose="020B0600070205080204" pitchFamily="34" charset="-128"/>
              </a:rPr>
              <a:t>Significant gains in reading, math, and behavior</a:t>
            </a:r>
          </a:p>
          <a:p>
            <a:pPr lvl="1">
              <a:buClrTx/>
              <a:buFont typeface="Arial" panose="020B0604020202020204" pitchFamily="34" charset="0"/>
              <a:buChar char="•"/>
              <a:defRPr/>
            </a:pPr>
            <a:endParaRPr lang="en-US" altLang="en-US" sz="2000" dirty="0">
              <a:latin typeface="Baskerville Old Face" panose="02020602080505020303" pitchFamily="18" charset="0"/>
              <a:ea typeface="ＭＳ Ｐゴシック" panose="020B0600070205080204" pitchFamily="34" charset="-128"/>
            </a:endParaRPr>
          </a:p>
          <a:p>
            <a:pPr lvl="1">
              <a:buClrTx/>
              <a:buFont typeface="Arial" panose="020B0604020202020204" pitchFamily="34" charset="0"/>
              <a:buChar char="•"/>
              <a:defRPr/>
            </a:pPr>
            <a:r>
              <a:rPr lang="en-US" altLang="en-US" sz="2000" dirty="0">
                <a:latin typeface="Baskerville Old Face" panose="02020602080505020303" pitchFamily="18" charset="0"/>
                <a:ea typeface="ＭＳ Ｐゴシック" panose="020B0600070205080204" pitchFamily="34" charset="-128"/>
              </a:rPr>
              <a:t>Highly rated by teachers</a:t>
            </a:r>
          </a:p>
          <a:p>
            <a:pPr lvl="1">
              <a:buClrTx/>
              <a:buFont typeface="Arial" panose="020B0604020202020204" pitchFamily="34" charset="0"/>
              <a:buChar char="•"/>
              <a:defRPr/>
            </a:pPr>
            <a:endParaRPr lang="en-US" altLang="en-US" sz="2000" dirty="0">
              <a:latin typeface="Baskerville Old Face" panose="02020602080505020303" pitchFamily="18" charset="0"/>
              <a:ea typeface="ＭＳ Ｐゴシック" panose="020B0600070205080204" pitchFamily="34" charset="-128"/>
            </a:endParaRPr>
          </a:p>
          <a:p>
            <a:pPr marL="366713" lvl="1" indent="0">
              <a:buClrTx/>
              <a:buNone/>
              <a:defRPr/>
            </a:pPr>
            <a:endParaRPr lang="en-US" altLang="en-US" sz="2000" dirty="0">
              <a:latin typeface="Baskerville Old Face" panose="02020602080505020303" pitchFamily="18" charset="0"/>
              <a:ea typeface="ＭＳ Ｐゴシック" panose="020B0600070205080204" pitchFamily="34" charset="-128"/>
            </a:endParaRPr>
          </a:p>
          <a:p>
            <a:pPr lvl="1">
              <a:buClrTx/>
              <a:buFont typeface="Arial" panose="020B0604020202020204" pitchFamily="34" charset="0"/>
              <a:buChar char="•"/>
              <a:defRPr/>
            </a:pPr>
            <a:endParaRPr lang="en-US" altLang="en-US" sz="2000" dirty="0">
              <a:latin typeface="Baskerville Old Face" panose="02020602080505020303" pitchFamily="18" charset="0"/>
              <a:ea typeface="ＭＳ Ｐゴシック" panose="020B0600070205080204" pitchFamily="34" charset="-128"/>
            </a:endParaRPr>
          </a:p>
        </p:txBody>
      </p:sp>
      <p:pic>
        <p:nvPicPr>
          <p:cNvPr id="90115" name="Picture 1" descr="writing slide 38.jpg">
            <a:extLst>
              <a:ext uri="{FF2B5EF4-FFF2-40B4-BE49-F238E27FC236}">
                <a16:creationId xmlns:a16="http://schemas.microsoft.com/office/drawing/2014/main" id="{8A5928AC-C72A-BAE2-B432-415AB8C25C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43220">
            <a:off x="7046913" y="782638"/>
            <a:ext cx="1384300" cy="1473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84238AF9-A126-C646-AF7C-C4B4BFFC274D}"/>
              </a:ext>
            </a:extLst>
          </p:cNvPr>
          <p:cNvSpPr>
            <a:spLocks noGrp="1" noChangeArrowheads="1"/>
          </p:cNvSpPr>
          <p:nvPr>
            <p:ph type="title"/>
          </p:nvPr>
        </p:nvSpPr>
        <p:spPr>
          <a:xfrm>
            <a:off x="787400" y="952500"/>
            <a:ext cx="7442200" cy="990600"/>
          </a:xfrm>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Student Success Skills: Implementation</a:t>
            </a:r>
            <a:br>
              <a:rPr lang="en-US" altLang="en-US" sz="3600">
                <a:solidFill>
                  <a:srgbClr val="40749B"/>
                </a:solidFill>
                <a:effectLst>
                  <a:outerShdw blurRad="38100" dist="38100" dir="2700000" algn="tl">
                    <a:srgbClr val="C0C0C0"/>
                  </a:outerShdw>
                </a:effectLst>
                <a:latin typeface="Baskerville Old Face" panose="02020602080505020303" pitchFamily="18" charset="0"/>
              </a:rPr>
            </a:br>
            <a:endParaRPr lang="en-US" altLang="en-US" sz="3600">
              <a:solidFill>
                <a:srgbClr val="40749B"/>
              </a:solidFill>
              <a:effectLst>
                <a:outerShdw blurRad="38100" dist="38100" dir="2700000" algn="tl">
                  <a:srgbClr val="C0C0C0"/>
                </a:outerShdw>
              </a:effectLst>
              <a:latin typeface="Baskerville Old Face" panose="02020602080505020303" pitchFamily="18" charset="0"/>
            </a:endParaRPr>
          </a:p>
        </p:txBody>
      </p:sp>
      <p:sp>
        <p:nvSpPr>
          <p:cNvPr id="92162" name="Rectangle 3">
            <a:extLst>
              <a:ext uri="{FF2B5EF4-FFF2-40B4-BE49-F238E27FC236}">
                <a16:creationId xmlns:a16="http://schemas.microsoft.com/office/drawing/2014/main" id="{79B90177-6D4E-FB7F-3ACB-290B57EAC190}"/>
              </a:ext>
            </a:extLst>
          </p:cNvPr>
          <p:cNvSpPr>
            <a:spLocks noGrp="1" noChangeArrowheads="1"/>
          </p:cNvSpPr>
          <p:nvPr>
            <p:ph type="body" sz="half" idx="2"/>
          </p:nvPr>
        </p:nvSpPr>
        <p:spPr>
          <a:xfrm>
            <a:off x="3124200" y="1600200"/>
            <a:ext cx="5105400" cy="4343400"/>
          </a:xfrm>
          <a:solidFill>
            <a:schemeClr val="bg2"/>
          </a:solidFill>
          <a:ln>
            <a:solidFill>
              <a:schemeClr val="tx1"/>
            </a:solidFill>
            <a:miter lim="800000"/>
            <a:headEnd/>
            <a:tailEnd/>
          </a:ln>
        </p:spPr>
        <p:txBody>
          <a:bodyPr/>
          <a:lstStyle/>
          <a:p>
            <a:pPr marL="914400" lvl="1" indent="-457200"/>
            <a:endParaRPr lang="en-US" altLang="en-US" sz="2000">
              <a:latin typeface="Baskerville Old Face" panose="02020602080505020303" pitchFamily="18" charset="77"/>
            </a:endParaRPr>
          </a:p>
          <a:p>
            <a:pPr marL="533400" indent="-533400">
              <a:lnSpc>
                <a:spcPct val="65000"/>
              </a:lnSpc>
              <a:buFontTx/>
              <a:buNone/>
            </a:pPr>
            <a:r>
              <a:rPr lang="en-US" altLang="en-US" b="1">
                <a:latin typeface="Baskerville Old Face" panose="02020602080505020303" pitchFamily="18" charset="77"/>
              </a:rPr>
              <a:t>The SSS program is taught in five 45 minute classroom lessons spaced one week apart.</a:t>
            </a:r>
          </a:p>
          <a:p>
            <a:pPr marL="533400" indent="-533400">
              <a:lnSpc>
                <a:spcPct val="65000"/>
              </a:lnSpc>
              <a:buFontTx/>
              <a:buNone/>
            </a:pPr>
            <a:endParaRPr lang="en-US" altLang="en-US" b="1">
              <a:latin typeface="Baskerville Old Face" panose="02020602080505020303" pitchFamily="18" charset="77"/>
            </a:endParaRPr>
          </a:p>
          <a:p>
            <a:pPr marL="533400" indent="-533400">
              <a:lnSpc>
                <a:spcPct val="65000"/>
              </a:lnSpc>
              <a:buFontTx/>
              <a:buNone/>
            </a:pPr>
            <a:r>
              <a:rPr lang="en-US" altLang="en-US" b="1">
                <a:latin typeface="Baskerville Old Face" panose="02020602080505020303" pitchFamily="18" charset="77"/>
              </a:rPr>
              <a:t>SSS is designed to be taught at the beginning of the school year.</a:t>
            </a:r>
          </a:p>
          <a:p>
            <a:pPr marL="533400" indent="-533400">
              <a:lnSpc>
                <a:spcPct val="65000"/>
              </a:lnSpc>
              <a:buFontTx/>
              <a:buNone/>
            </a:pPr>
            <a:r>
              <a:rPr lang="en-US" altLang="en-US" b="1">
                <a:latin typeface="Baskerville Old Face" panose="02020602080505020303" pitchFamily="18" charset="77"/>
              </a:rPr>
              <a:t>	The idea is to “set students up for success” from the start.</a:t>
            </a:r>
          </a:p>
          <a:p>
            <a:pPr marL="533400" indent="-533400">
              <a:lnSpc>
                <a:spcPct val="65000"/>
              </a:lnSpc>
              <a:buFontTx/>
              <a:buNone/>
            </a:pPr>
            <a:endParaRPr lang="en-US" altLang="en-US" b="1">
              <a:latin typeface="Baskerville Old Face" panose="02020602080505020303" pitchFamily="18" charset="77"/>
            </a:endParaRPr>
          </a:p>
          <a:p>
            <a:pPr marL="533400" indent="-533400">
              <a:lnSpc>
                <a:spcPct val="65000"/>
              </a:lnSpc>
              <a:buFontTx/>
              <a:buNone/>
            </a:pPr>
            <a:r>
              <a:rPr lang="en-US" altLang="en-US" b="1">
                <a:latin typeface="Baskerville Old Face" panose="02020602080505020303" pitchFamily="18" charset="77"/>
              </a:rPr>
              <a:t>One key to success is for the classroom teacher to coach and cue students to use the SSS strategies to master the general curriculum throughout the year.</a:t>
            </a:r>
          </a:p>
          <a:p>
            <a:pPr marL="533400" indent="-533400">
              <a:lnSpc>
                <a:spcPct val="65000"/>
              </a:lnSpc>
              <a:buFontTx/>
              <a:buNone/>
            </a:pPr>
            <a:endParaRPr lang="en-US" altLang="en-US" sz="3200">
              <a:latin typeface="Baskerville Old Face" panose="02020602080505020303" pitchFamily="18" charset="77"/>
            </a:endParaRPr>
          </a:p>
        </p:txBody>
      </p:sp>
      <p:pic>
        <p:nvPicPr>
          <p:cNvPr id="340996" name="Picture 4" descr="Success logo">
            <a:extLst>
              <a:ext uri="{FF2B5EF4-FFF2-40B4-BE49-F238E27FC236}">
                <a16:creationId xmlns:a16="http://schemas.microsoft.com/office/drawing/2014/main" id="{60F29079-435B-FC47-86C7-874B6859FF0A}"/>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15365" y="2514600"/>
            <a:ext cx="2185035"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B39A4571-1BDC-404C-851D-51E5454D3C67}"/>
              </a:ext>
            </a:extLst>
          </p:cNvPr>
          <p:cNvSpPr>
            <a:spLocks noGrp="1" noChangeArrowheads="1"/>
          </p:cNvSpPr>
          <p:nvPr>
            <p:ph type="title"/>
          </p:nvPr>
        </p:nvSpPr>
        <p:spPr>
          <a:xfrm>
            <a:off x="787400" y="609600"/>
            <a:ext cx="7442200" cy="990600"/>
          </a:xfrm>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Student Success Skills: </a:t>
            </a:r>
            <a:br>
              <a:rPr lang="en-US" altLang="en-US" sz="3600">
                <a:solidFill>
                  <a:srgbClr val="40749B"/>
                </a:solidFill>
                <a:effectLst>
                  <a:outerShdw blurRad="38100" dist="38100" dir="2700000" algn="tl">
                    <a:srgbClr val="C0C0C0"/>
                  </a:outerShdw>
                </a:effectLst>
                <a:latin typeface="Baskerville Old Face" panose="02020602080505020303" pitchFamily="18" charset="0"/>
              </a:rPr>
            </a:br>
            <a:r>
              <a:rPr lang="en-US" altLang="en-US" sz="3600">
                <a:solidFill>
                  <a:srgbClr val="40749B"/>
                </a:solidFill>
                <a:effectLst>
                  <a:outerShdw blurRad="38100" dist="38100" dir="2700000" algn="tl">
                    <a:srgbClr val="C0C0C0"/>
                  </a:outerShdw>
                </a:effectLst>
                <a:latin typeface="Baskerville Old Face" panose="02020602080505020303" pitchFamily="18" charset="0"/>
              </a:rPr>
              <a:t>Strategies and Skills</a:t>
            </a:r>
          </a:p>
        </p:txBody>
      </p:sp>
      <p:sp>
        <p:nvSpPr>
          <p:cNvPr id="94210" name="Rectangle 3">
            <a:extLst>
              <a:ext uri="{FF2B5EF4-FFF2-40B4-BE49-F238E27FC236}">
                <a16:creationId xmlns:a16="http://schemas.microsoft.com/office/drawing/2014/main" id="{40985208-AC34-74BD-C5A6-9EE1B4D45FEF}"/>
              </a:ext>
            </a:extLst>
          </p:cNvPr>
          <p:cNvSpPr>
            <a:spLocks noGrp="1" noChangeArrowheads="1"/>
          </p:cNvSpPr>
          <p:nvPr>
            <p:ph type="body" sz="half" idx="2"/>
          </p:nvPr>
        </p:nvSpPr>
        <p:spPr>
          <a:xfrm>
            <a:off x="3124200" y="1600200"/>
            <a:ext cx="5105400" cy="4343400"/>
          </a:xfrm>
          <a:solidFill>
            <a:schemeClr val="bg2"/>
          </a:solidFill>
          <a:ln>
            <a:solidFill>
              <a:schemeClr val="tx1"/>
            </a:solidFill>
            <a:miter lim="800000"/>
            <a:headEnd/>
            <a:tailEnd/>
          </a:ln>
        </p:spPr>
        <p:txBody>
          <a:bodyPr/>
          <a:lstStyle/>
          <a:p>
            <a:pPr marL="900113" lvl="1" indent="-533400">
              <a:lnSpc>
                <a:spcPct val="65000"/>
              </a:lnSpc>
              <a:buFontTx/>
              <a:buNone/>
            </a:pPr>
            <a:endParaRPr lang="en-US" altLang="en-US" sz="2400" b="1">
              <a:latin typeface="Baskerville Old Face" panose="02020602080505020303" pitchFamily="18" charset="77"/>
            </a:endParaRPr>
          </a:p>
          <a:p>
            <a:pPr marL="900113" lvl="1" indent="-533400">
              <a:lnSpc>
                <a:spcPct val="65000"/>
              </a:lnSpc>
              <a:buFontTx/>
              <a:buNone/>
            </a:pPr>
            <a:r>
              <a:rPr lang="en-US" altLang="en-US" sz="2400" b="1">
                <a:latin typeface="Baskerville Old Face" panose="02020602080505020303" pitchFamily="18" charset="77"/>
              </a:rPr>
              <a:t>Goal setting, progress</a:t>
            </a:r>
          </a:p>
          <a:p>
            <a:pPr marL="900113" lvl="1" indent="-533400">
              <a:lnSpc>
                <a:spcPct val="65000"/>
              </a:lnSpc>
              <a:buFontTx/>
              <a:buNone/>
            </a:pPr>
            <a:r>
              <a:rPr lang="en-US" altLang="en-US" sz="2400" b="1">
                <a:latin typeface="Baskerville Old Face" panose="02020602080505020303" pitchFamily="18" charset="77"/>
              </a:rPr>
              <a:t>Monitoring &amp; Success Sharing</a:t>
            </a:r>
          </a:p>
          <a:p>
            <a:pPr marL="900113" lvl="1" indent="-533400">
              <a:lnSpc>
                <a:spcPct val="65000"/>
              </a:lnSpc>
              <a:buFontTx/>
              <a:buNone/>
            </a:pPr>
            <a:endParaRPr lang="en-US" altLang="en-US" sz="2400" b="1">
              <a:latin typeface="Baskerville Old Face" panose="02020602080505020303" pitchFamily="18" charset="77"/>
            </a:endParaRPr>
          </a:p>
          <a:p>
            <a:pPr marL="900113" lvl="1" indent="-533400">
              <a:lnSpc>
                <a:spcPct val="65000"/>
              </a:lnSpc>
              <a:buFontTx/>
              <a:buNone/>
            </a:pPr>
            <a:r>
              <a:rPr lang="en-US" altLang="en-US" sz="2400" b="1">
                <a:latin typeface="Baskerville Old Face" panose="02020602080505020303" pitchFamily="18" charset="77"/>
              </a:rPr>
              <a:t>Creating a caring, supportive and encouraging classroom</a:t>
            </a:r>
          </a:p>
          <a:p>
            <a:pPr marL="900113" lvl="1" indent="-533400">
              <a:lnSpc>
                <a:spcPct val="65000"/>
              </a:lnSpc>
              <a:buFontTx/>
              <a:buNone/>
            </a:pPr>
            <a:endParaRPr lang="en-US" altLang="en-US" sz="2400" b="1">
              <a:latin typeface="Baskerville Old Face" panose="02020602080505020303" pitchFamily="18" charset="77"/>
            </a:endParaRPr>
          </a:p>
          <a:p>
            <a:pPr marL="900113" lvl="1" indent="-533400">
              <a:lnSpc>
                <a:spcPct val="65000"/>
              </a:lnSpc>
              <a:buFontTx/>
              <a:buNone/>
            </a:pPr>
            <a:r>
              <a:rPr lang="en-US" altLang="en-US" sz="2400" b="1">
                <a:latin typeface="Baskerville Old Face" panose="02020602080505020303" pitchFamily="18" charset="77"/>
              </a:rPr>
              <a:t>Memory skills</a:t>
            </a:r>
          </a:p>
          <a:p>
            <a:pPr marL="900113" lvl="1" indent="-533400">
              <a:lnSpc>
                <a:spcPct val="65000"/>
              </a:lnSpc>
              <a:buFontTx/>
              <a:buNone/>
            </a:pPr>
            <a:endParaRPr lang="en-US" altLang="en-US" sz="2400" b="1">
              <a:latin typeface="Baskerville Old Face" panose="02020602080505020303" pitchFamily="18" charset="77"/>
            </a:endParaRPr>
          </a:p>
          <a:p>
            <a:pPr marL="900113" lvl="1" indent="-533400">
              <a:lnSpc>
                <a:spcPct val="65000"/>
              </a:lnSpc>
              <a:buFontTx/>
              <a:buNone/>
            </a:pPr>
            <a:r>
              <a:rPr lang="en-US" altLang="en-US" sz="2400" b="1">
                <a:latin typeface="Baskerville Old Face" panose="02020602080505020303" pitchFamily="18" charset="77"/>
              </a:rPr>
              <a:t>Performing under pressure</a:t>
            </a:r>
          </a:p>
          <a:p>
            <a:pPr marL="900113" lvl="1" indent="-533400">
              <a:lnSpc>
                <a:spcPct val="65000"/>
              </a:lnSpc>
              <a:buFontTx/>
              <a:buNone/>
            </a:pPr>
            <a:endParaRPr lang="en-US" altLang="en-US" sz="2400" b="1">
              <a:latin typeface="Baskerville Old Face" panose="02020602080505020303" pitchFamily="18" charset="77"/>
            </a:endParaRPr>
          </a:p>
          <a:p>
            <a:pPr marL="900113" lvl="1" indent="-533400">
              <a:lnSpc>
                <a:spcPct val="65000"/>
              </a:lnSpc>
              <a:buFontTx/>
              <a:buNone/>
            </a:pPr>
            <a:r>
              <a:rPr lang="en-US" altLang="en-US" sz="2400" b="1">
                <a:latin typeface="Baskerville Old Face" panose="02020602080505020303" pitchFamily="18" charset="77"/>
              </a:rPr>
              <a:t>Story structure </a:t>
            </a:r>
          </a:p>
          <a:p>
            <a:pPr marL="900113" lvl="1" indent="-533400">
              <a:lnSpc>
                <a:spcPct val="65000"/>
              </a:lnSpc>
              <a:buFontTx/>
              <a:buNone/>
            </a:pPr>
            <a:endParaRPr lang="en-US" altLang="en-US" sz="2400" b="1">
              <a:latin typeface="Baskerville Old Face" panose="02020602080505020303" pitchFamily="18" charset="77"/>
            </a:endParaRPr>
          </a:p>
          <a:p>
            <a:pPr marL="900113" lvl="1" indent="-533400">
              <a:lnSpc>
                <a:spcPct val="65000"/>
              </a:lnSpc>
              <a:buFontTx/>
              <a:buNone/>
            </a:pPr>
            <a:r>
              <a:rPr lang="en-US" altLang="en-US" sz="2400" b="1">
                <a:latin typeface="Baskerville Old Face" panose="02020602080505020303" pitchFamily="18" charset="77"/>
              </a:rPr>
              <a:t>Healthy Optimism</a:t>
            </a:r>
          </a:p>
          <a:p>
            <a:pPr marL="533400" indent="-533400">
              <a:lnSpc>
                <a:spcPct val="65000"/>
              </a:lnSpc>
              <a:buFontTx/>
              <a:buNone/>
            </a:pPr>
            <a:endParaRPr lang="en-US" altLang="en-US" sz="3200">
              <a:latin typeface="Baskerville Old Face" panose="02020602080505020303" pitchFamily="18" charset="77"/>
            </a:endParaRPr>
          </a:p>
        </p:txBody>
      </p:sp>
      <p:pic>
        <p:nvPicPr>
          <p:cNvPr id="340996" name="Picture 4" descr="Success logo">
            <a:extLst>
              <a:ext uri="{FF2B5EF4-FFF2-40B4-BE49-F238E27FC236}">
                <a16:creationId xmlns:a16="http://schemas.microsoft.com/office/drawing/2014/main" id="{F1B5E1C0-B96E-3F4F-85A2-A6C73004D0B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90600" y="2571078"/>
            <a:ext cx="2413635"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a:extLst>
              <a:ext uri="{FF2B5EF4-FFF2-40B4-BE49-F238E27FC236}">
                <a16:creationId xmlns:a16="http://schemas.microsoft.com/office/drawing/2014/main" id="{58DD4AE4-999A-4445-A261-56528DB28F3B}"/>
              </a:ext>
            </a:extLst>
          </p:cNvPr>
          <p:cNvSpPr>
            <a:spLocks noGrp="1" noChangeArrowheads="1"/>
          </p:cNvSpPr>
          <p:nvPr>
            <p:ph type="title"/>
          </p:nvPr>
        </p:nvSpPr>
        <p:spPr>
          <a:xfrm>
            <a:off x="1092200" y="838200"/>
            <a:ext cx="7162800" cy="563563"/>
          </a:xfrm>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Goal setting and progress monitoring</a:t>
            </a:r>
            <a:br>
              <a:rPr lang="en-US" altLang="en-US" sz="3600">
                <a:solidFill>
                  <a:srgbClr val="40749B"/>
                </a:solidFill>
                <a:effectLst>
                  <a:outerShdw blurRad="38100" dist="38100" dir="2700000" algn="tl">
                    <a:srgbClr val="C0C0C0"/>
                  </a:outerShdw>
                </a:effectLst>
                <a:latin typeface="Baskerville Old Face" panose="02020602080505020303" pitchFamily="18" charset="0"/>
              </a:rPr>
            </a:br>
            <a:endParaRPr lang="en-US" altLang="en-US" sz="3600">
              <a:solidFill>
                <a:srgbClr val="40749B"/>
              </a:solidFill>
              <a:effectLst>
                <a:outerShdw blurRad="38100" dist="38100" dir="2700000" algn="tl">
                  <a:srgbClr val="C0C0C0"/>
                </a:outerShdw>
              </a:effectLst>
              <a:latin typeface="Baskerville Old Face" panose="02020602080505020303" pitchFamily="18" charset="0"/>
            </a:endParaRPr>
          </a:p>
        </p:txBody>
      </p:sp>
      <p:pic>
        <p:nvPicPr>
          <p:cNvPr id="179211" name="Picture 11" descr="student success skills">
            <a:extLst>
              <a:ext uri="{FF2B5EF4-FFF2-40B4-BE49-F238E27FC236}">
                <a16:creationId xmlns:a16="http://schemas.microsoft.com/office/drawing/2014/main" id="{441CB1E7-6788-3844-A548-95F6C5230971}"/>
              </a:ext>
            </a:extLst>
          </p:cNvPr>
          <p:cNvPicPr>
            <a:picLocks noGrp="1" noChangeAspect="1" noChangeArrowheads="1"/>
          </p:cNvPicPr>
          <p:nvPr>
            <p:ph sz="half" idx="1"/>
          </p:nvPr>
        </p:nvPicPr>
        <p:blipFill>
          <a:blip r:embed="rId3"/>
          <a:srcRect/>
          <a:stretch>
            <a:fillRect/>
          </a:stretch>
        </p:blipFill>
        <p:spPr>
          <a:xfrm>
            <a:off x="1371600" y="1219200"/>
            <a:ext cx="6604000" cy="495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A084A019-4741-B641-A784-F0D312737E32}"/>
              </a:ext>
            </a:extLst>
          </p:cNvPr>
          <p:cNvSpPr>
            <a:spLocks noGrp="1"/>
          </p:cNvSpPr>
          <p:nvPr>
            <p:ph type="title"/>
          </p:nvPr>
        </p:nvSpPr>
        <p:spPr>
          <a:xfrm>
            <a:off x="-233363" y="1092200"/>
            <a:ext cx="9144001" cy="750888"/>
          </a:xfrm>
        </p:spPr>
        <p:txBody>
          <a:bodyPr/>
          <a:lstStyle/>
          <a:p>
            <a:pPr eaLnBrk="1" hangingPunct="1">
              <a:defRPr/>
            </a:pPr>
            <a:r>
              <a:rPr lang="en-US" altLang="en-US" sz="3600">
                <a:solidFill>
                  <a:srgbClr val="40749B"/>
                </a:solidFill>
                <a:effectLst>
                  <a:outerShdw blurRad="38100" dist="38100" dir="2700000" algn="tl">
                    <a:srgbClr val="C0C0C0"/>
                  </a:outerShdw>
                </a:effectLst>
                <a:latin typeface="Baskerville Old Face" panose="02020602080505020303" pitchFamily="18" charset="0"/>
              </a:rPr>
              <a:t>Goal Setting</a:t>
            </a:r>
            <a:br>
              <a:rPr lang="en-US" altLang="en-US" sz="3600">
                <a:solidFill>
                  <a:srgbClr val="40749B"/>
                </a:solidFill>
                <a:effectLst>
                  <a:outerShdw blurRad="38100" dist="38100" dir="2700000" algn="tl">
                    <a:srgbClr val="C0C0C0"/>
                  </a:outerShdw>
                </a:effectLst>
                <a:latin typeface="Baskerville Old Face" panose="02020602080505020303" pitchFamily="18" charset="0"/>
              </a:rPr>
            </a:br>
            <a:r>
              <a:rPr lang="en-US" altLang="en-US" sz="3600">
                <a:solidFill>
                  <a:srgbClr val="40749B"/>
                </a:solidFill>
                <a:effectLst>
                  <a:outerShdw blurRad="38100" dist="38100" dir="2700000" algn="tl">
                    <a:srgbClr val="C0C0C0"/>
                  </a:outerShdw>
                </a:effectLst>
                <a:latin typeface="Baskerville Old Face" panose="02020602080505020303" pitchFamily="18" charset="0"/>
              </a:rPr>
              <a:t>(Sample Goal)</a:t>
            </a:r>
          </a:p>
        </p:txBody>
      </p:sp>
      <p:pic>
        <p:nvPicPr>
          <p:cNvPr id="98306" name="Picture 7" descr="http://images.clipshrine.com/wheel/thumb-Sticky-note-0-14866.png">
            <a:extLst>
              <a:ext uri="{FF2B5EF4-FFF2-40B4-BE49-F238E27FC236}">
                <a16:creationId xmlns:a16="http://schemas.microsoft.com/office/drawing/2014/main" id="{A0065676-73D7-F610-3E59-337C7C447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1663">
            <a:off x="4606925" y="2781300"/>
            <a:ext cx="389255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16">
            <a:extLst>
              <a:ext uri="{FF2B5EF4-FFF2-40B4-BE49-F238E27FC236}">
                <a16:creationId xmlns:a16="http://schemas.microsoft.com/office/drawing/2014/main" id="{903828C8-BEE9-E219-1C8A-BCDADA216D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498725"/>
            <a:ext cx="39687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3">
            <a:extLst>
              <a:ext uri="{FF2B5EF4-FFF2-40B4-BE49-F238E27FC236}">
                <a16:creationId xmlns:a16="http://schemas.microsoft.com/office/drawing/2014/main" id="{8F6A76BD-7D4E-41F4-4D97-1CE7BAE1A3AF}"/>
              </a:ext>
            </a:extLst>
          </p:cNvPr>
          <p:cNvSpPr txBox="1">
            <a:spLocks noChangeArrowheads="1"/>
          </p:cNvSpPr>
          <p:nvPr/>
        </p:nvSpPr>
        <p:spPr bwMode="auto">
          <a:xfrm>
            <a:off x="939800" y="3433763"/>
            <a:ext cx="31829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chemeClr val="accent2"/>
              </a:buClr>
              <a:buSzPct val="85000"/>
              <a:buFont typeface="Brush Script MT" panose="03060802040406070304" pitchFamily="66" charset="-122"/>
              <a:buNone/>
            </a:pPr>
            <a:r>
              <a:rPr lang="en-US" altLang="en-US" sz="3600">
                <a:latin typeface="Baskerville Old Face" panose="02020602080505020303" pitchFamily="18" charset="77"/>
                <a:ea typeface="MS PGothic" panose="020B0600070205080204" pitchFamily="34" charset="-128"/>
              </a:rPr>
              <a:t>To improve my memory for my science test</a:t>
            </a:r>
          </a:p>
        </p:txBody>
      </p:sp>
      <p:sp>
        <p:nvSpPr>
          <p:cNvPr id="98309" name="TextBox 3">
            <a:extLst>
              <a:ext uri="{FF2B5EF4-FFF2-40B4-BE49-F238E27FC236}">
                <a16:creationId xmlns:a16="http://schemas.microsoft.com/office/drawing/2014/main" id="{7E57F232-F0B7-30A5-8621-B46728B1B49B}"/>
              </a:ext>
            </a:extLst>
          </p:cNvPr>
          <p:cNvSpPr txBox="1">
            <a:spLocks noChangeArrowheads="1"/>
          </p:cNvSpPr>
          <p:nvPr/>
        </p:nvSpPr>
        <p:spPr bwMode="auto">
          <a:xfrm rot="725445">
            <a:off x="4692650" y="3663950"/>
            <a:ext cx="3470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accent2"/>
              </a:buClr>
              <a:buSzPct val="85000"/>
            </a:pPr>
            <a:r>
              <a:rPr lang="en-US" altLang="en-US" sz="2000">
                <a:latin typeface="Baskerville Old Face" panose="02020602080505020303" pitchFamily="18" charset="77"/>
                <a:ea typeface="MS PGothic" panose="020B0600070205080204" pitchFamily="34" charset="-128"/>
              </a:rPr>
              <a:t>Check with Juan to make sure I have all of the important ideas.  Make an outline of the most important ideas and put them on note cards that I will review at least six times.</a:t>
            </a:r>
          </a:p>
        </p:txBody>
      </p:sp>
      <p:sp>
        <p:nvSpPr>
          <p:cNvPr id="98310" name="TextBox 3">
            <a:extLst>
              <a:ext uri="{FF2B5EF4-FFF2-40B4-BE49-F238E27FC236}">
                <a16:creationId xmlns:a16="http://schemas.microsoft.com/office/drawing/2014/main" id="{C34FB2C6-7AEC-9FC4-51DC-591FB7DD3560}"/>
              </a:ext>
            </a:extLst>
          </p:cNvPr>
          <p:cNvSpPr txBox="1">
            <a:spLocks noChangeArrowheads="1"/>
          </p:cNvSpPr>
          <p:nvPr/>
        </p:nvSpPr>
        <p:spPr bwMode="auto">
          <a:xfrm>
            <a:off x="638175" y="2752725"/>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i="1" u="sng">
                <a:solidFill>
                  <a:srgbClr val="000000"/>
                </a:solidFill>
                <a:latin typeface="Baskerville Old Face" panose="02020602080505020303" pitchFamily="18" charset="77"/>
                <a:ea typeface="MS PGothic" panose="020B0600070205080204" pitchFamily="34" charset="-128"/>
              </a:rPr>
              <a:t>GOAL</a:t>
            </a:r>
          </a:p>
        </p:txBody>
      </p:sp>
      <p:sp>
        <p:nvSpPr>
          <p:cNvPr id="98311" name="TextBox 3">
            <a:extLst>
              <a:ext uri="{FF2B5EF4-FFF2-40B4-BE49-F238E27FC236}">
                <a16:creationId xmlns:a16="http://schemas.microsoft.com/office/drawing/2014/main" id="{2930077D-F463-8FB4-1CFB-A77E1A4E6B9D}"/>
              </a:ext>
            </a:extLst>
          </p:cNvPr>
          <p:cNvSpPr txBox="1">
            <a:spLocks noChangeArrowheads="1"/>
          </p:cNvSpPr>
          <p:nvPr/>
        </p:nvSpPr>
        <p:spPr bwMode="auto">
          <a:xfrm rot="567328">
            <a:off x="4951413" y="3044825"/>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i="1" u="sng">
                <a:solidFill>
                  <a:srgbClr val="000000"/>
                </a:solidFill>
                <a:latin typeface="Baskerville Old Face" panose="02020602080505020303" pitchFamily="18" charset="77"/>
                <a:ea typeface="MS PGothic" panose="020B0600070205080204" pitchFamily="34" charset="-128"/>
              </a:rPr>
              <a:t>ACTION PLAN</a:t>
            </a:r>
          </a:p>
        </p:txBody>
      </p:sp>
      <p:pic>
        <p:nvPicPr>
          <p:cNvPr id="98312" name="Picture 8">
            <a:extLst>
              <a:ext uri="{FF2B5EF4-FFF2-40B4-BE49-F238E27FC236}">
                <a16:creationId xmlns:a16="http://schemas.microsoft.com/office/drawing/2014/main" id="{1D2F3F45-EB91-6923-221B-4D86A2D8D7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4413" y="2420938"/>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8">
            <a:extLst>
              <a:ext uri="{FF2B5EF4-FFF2-40B4-BE49-F238E27FC236}">
                <a16:creationId xmlns:a16="http://schemas.microsoft.com/office/drawing/2014/main" id="{362F6735-4054-C999-555E-40FC9A1BEB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7825" y="2846388"/>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34B177E-85DF-5E42-8622-E0055435DE7B}"/>
              </a:ext>
            </a:extLst>
          </p:cNvPr>
          <p:cNvPicPr>
            <a:picLocks noChangeAspect="1"/>
          </p:cNvPicPr>
          <p:nvPr/>
        </p:nvPicPr>
        <p:blipFill>
          <a:blip r:embed="rId6"/>
          <a:stretch>
            <a:fillRect/>
          </a:stretch>
        </p:blipFill>
        <p:spPr>
          <a:xfrm rot="20602970">
            <a:off x="1081088" y="1258888"/>
            <a:ext cx="1301750" cy="1169987"/>
          </a:xfrm>
          <a:prstGeom prst="rect">
            <a:avLst/>
          </a:prstGeom>
          <a:ln>
            <a:solidFill>
              <a:schemeClr val="bg2">
                <a:lumMod val="50000"/>
              </a:schemeClr>
            </a:solidFill>
          </a:ln>
        </p:spPr>
      </p:pic>
      <p:pic>
        <p:nvPicPr>
          <p:cNvPr id="98315" name="Picture 8">
            <a:extLst>
              <a:ext uri="{FF2B5EF4-FFF2-40B4-BE49-F238E27FC236}">
                <a16:creationId xmlns:a16="http://schemas.microsoft.com/office/drawing/2014/main" id="{402D0C40-3582-8EAE-B43E-62A763EAB8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1096963"/>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8">
            <a:extLst>
              <a:ext uri="{FF2B5EF4-FFF2-40B4-BE49-F238E27FC236}">
                <a16:creationId xmlns:a16="http://schemas.microsoft.com/office/drawing/2014/main" id="{890039CD-0041-AF0E-B4F3-3EC9A35CA0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914400"/>
            <a:ext cx="38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Picture 1" descr="slide 42-2.jpg">
            <a:extLst>
              <a:ext uri="{FF2B5EF4-FFF2-40B4-BE49-F238E27FC236}">
                <a16:creationId xmlns:a16="http://schemas.microsoft.com/office/drawing/2014/main" id="{31B095B6-0F2B-96E2-017F-B76C05A500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940786">
            <a:off x="5940425" y="1019175"/>
            <a:ext cx="2095500" cy="139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186372" name="Rectangle 4">
            <a:extLst>
              <a:ext uri="{FF2B5EF4-FFF2-40B4-BE49-F238E27FC236}">
                <a16:creationId xmlns:a16="http://schemas.microsoft.com/office/drawing/2014/main" id="{0FFE6A10-BA7E-9541-8480-85199F2C417E}"/>
              </a:ext>
            </a:extLst>
          </p:cNvPr>
          <p:cNvSpPr>
            <a:spLocks noGrp="1" noChangeArrowheads="1"/>
          </p:cNvSpPr>
          <p:nvPr>
            <p:ph type="title"/>
          </p:nvPr>
        </p:nvSpPr>
        <p:spPr>
          <a:xfrm>
            <a:off x="457200" y="533400"/>
            <a:ext cx="7924800" cy="1143000"/>
          </a:xfrm>
        </p:spPr>
        <p:txBody>
          <a:bodyPr/>
          <a:lstStyle/>
          <a:p>
            <a:pPr eaLnBrk="1" hangingPunct="1">
              <a:defRPr/>
            </a:pP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    </a:t>
            </a:r>
            <a:r>
              <a:rPr lang="en-US" altLang="en-US" sz="32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Goal setting and progress monitoring (cont.)</a:t>
            </a:r>
          </a:p>
        </p:txBody>
      </p:sp>
      <p:pic>
        <p:nvPicPr>
          <p:cNvPr id="100355" name="Picture 9" descr="LookingGoodFeelingGood">
            <a:extLst>
              <a:ext uri="{FF2B5EF4-FFF2-40B4-BE49-F238E27FC236}">
                <a16:creationId xmlns:a16="http://schemas.microsoft.com/office/drawing/2014/main" id="{3F197711-1264-1E22-28F0-775CA8D36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371600"/>
            <a:ext cx="64103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BD393-9FDD-484C-BA4E-E8A31EB6B2B5}"/>
              </a:ext>
            </a:extLst>
          </p:cNvPr>
          <p:cNvPicPr>
            <a:picLocks noChangeAspect="1"/>
          </p:cNvPicPr>
          <p:nvPr/>
        </p:nvPicPr>
        <p:blipFill>
          <a:blip r:embed="rId3"/>
          <a:stretch>
            <a:fillRect/>
          </a:stretch>
        </p:blipFill>
        <p:spPr>
          <a:xfrm>
            <a:off x="990600" y="1371600"/>
            <a:ext cx="7123113" cy="4267200"/>
          </a:xfrm>
          <a:prstGeom prst="rect">
            <a:avLst/>
          </a:prstGeom>
          <a:ln w="76200">
            <a:solidFill>
              <a:schemeClr val="bg2">
                <a:lumMod val="25000"/>
              </a:schemeClr>
            </a:solidFill>
          </a:ln>
          <a:effectLst/>
        </p:spPr>
      </p:pic>
      <p:sp>
        <p:nvSpPr>
          <p:cNvPr id="11" name="Rectangle 2">
            <a:extLst>
              <a:ext uri="{FF2B5EF4-FFF2-40B4-BE49-F238E27FC236}">
                <a16:creationId xmlns:a16="http://schemas.microsoft.com/office/drawing/2014/main" id="{EAF750E7-F6E6-5D4B-856B-7EE77C4289A1}"/>
              </a:ext>
            </a:extLst>
          </p:cNvPr>
          <p:cNvSpPr>
            <a:spLocks noGrp="1" noChangeArrowheads="1"/>
          </p:cNvSpPr>
          <p:nvPr>
            <p:ph type="title"/>
          </p:nvPr>
        </p:nvSpPr>
        <p:spPr>
          <a:xfrm>
            <a:off x="341313" y="228600"/>
            <a:ext cx="8575675" cy="1447800"/>
          </a:xfrm>
        </p:spPr>
        <p:txBody>
          <a:bodyPr/>
          <a:lstStyle/>
          <a:p>
            <a:pPr eaLnBrk="1" hangingPunct="1">
              <a:defRPr/>
            </a:pPr>
            <a:r>
              <a:rPr 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Caring &amp; Encouraging Classroom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C183F28B-EA9D-D042-8994-F7A5CB228F70}"/>
              </a:ext>
            </a:extLst>
          </p:cNvPr>
          <p:cNvSpPr>
            <a:spLocks noGrp="1" noChangeArrowheads="1"/>
          </p:cNvSpPr>
          <p:nvPr>
            <p:ph type="title"/>
          </p:nvPr>
        </p:nvSpPr>
        <p:spPr>
          <a:xfrm>
            <a:off x="1435100" y="341313"/>
            <a:ext cx="6400800" cy="1782762"/>
          </a:xfrm>
        </p:spPr>
        <p:txBody>
          <a:bodyPr/>
          <a:lstStyle/>
          <a:p>
            <a:pPr eaLnBrk="1" hangingPunct="1">
              <a:defRPr/>
            </a:pP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Three Keys to Building Resilience and Reducing School Failure</a:t>
            </a:r>
          </a:p>
        </p:txBody>
      </p:sp>
      <p:pic>
        <p:nvPicPr>
          <p:cNvPr id="287748" name="Picture 4" descr="Success logo">
            <a:extLst>
              <a:ext uri="{FF2B5EF4-FFF2-40B4-BE49-F238E27FC236}">
                <a16:creationId xmlns:a16="http://schemas.microsoft.com/office/drawing/2014/main" id="{D29320BA-6492-6F42-906F-D75F9825B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897" y="1763352"/>
            <a:ext cx="1956658" cy="19566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1508" name="Picture 13" descr="http://images.clipshrine.com/wheel/medium-Sticky-note-33.3-14866.png">
            <a:extLst>
              <a:ext uri="{FF2B5EF4-FFF2-40B4-BE49-F238E27FC236}">
                <a16:creationId xmlns:a16="http://schemas.microsoft.com/office/drawing/2014/main" id="{8E2D6C61-870B-E470-0787-742E058C9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624">
            <a:off x="931863" y="2030413"/>
            <a:ext cx="2833687"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
            <a:extLst>
              <a:ext uri="{FF2B5EF4-FFF2-40B4-BE49-F238E27FC236}">
                <a16:creationId xmlns:a16="http://schemas.microsoft.com/office/drawing/2014/main" id="{CB887D1C-6E5A-E586-A24F-A074A41BDAF9}"/>
              </a:ext>
            </a:extLst>
          </p:cNvPr>
          <p:cNvSpPr>
            <a:spLocks noChangeArrowheads="1"/>
          </p:cNvSpPr>
          <p:nvPr/>
        </p:nvSpPr>
        <p:spPr bwMode="auto">
          <a:xfrm>
            <a:off x="1165225" y="2205038"/>
            <a:ext cx="21828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3600">
                <a:solidFill>
                  <a:srgbClr val="33CC33"/>
                </a:solidFill>
              </a:rPr>
              <a:t>   </a:t>
            </a:r>
            <a:r>
              <a:rPr lang="en-US" altLang="en-US" sz="3600">
                <a:solidFill>
                  <a:schemeClr val="bg1"/>
                </a:solidFill>
              </a:rPr>
              <a:t>Skills: </a:t>
            </a:r>
            <a:r>
              <a:rPr lang="en-US" altLang="en-US" sz="3600">
                <a:solidFill>
                  <a:srgbClr val="33CC33"/>
                </a:solidFill>
              </a:rPr>
              <a:t>	    </a:t>
            </a:r>
            <a:r>
              <a:rPr lang="en-US" altLang="en-US"/>
              <a:t>Cognitive, Social and Self-management</a:t>
            </a:r>
          </a:p>
        </p:txBody>
      </p:sp>
      <p:pic>
        <p:nvPicPr>
          <p:cNvPr id="21510" name="Picture 9">
            <a:extLst>
              <a:ext uri="{FF2B5EF4-FFF2-40B4-BE49-F238E27FC236}">
                <a16:creationId xmlns:a16="http://schemas.microsoft.com/office/drawing/2014/main" id="{123CD078-21F9-99BA-C416-76597CB7F37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60916">
            <a:off x="3152775" y="3017838"/>
            <a:ext cx="2811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2">
            <a:extLst>
              <a:ext uri="{FF2B5EF4-FFF2-40B4-BE49-F238E27FC236}">
                <a16:creationId xmlns:a16="http://schemas.microsoft.com/office/drawing/2014/main" id="{C878A4D3-77FB-08B4-B9C3-1F035F4BE5A9}"/>
              </a:ext>
            </a:extLst>
          </p:cNvPr>
          <p:cNvSpPr>
            <a:spLocks noChangeArrowheads="1"/>
          </p:cNvSpPr>
          <p:nvPr/>
        </p:nvSpPr>
        <p:spPr bwMode="auto">
          <a:xfrm>
            <a:off x="3333750" y="2514600"/>
            <a:ext cx="2211388"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endParaRPr lang="en-US" altLang="en-US" sz="3600" dirty="0">
              <a:solidFill>
                <a:srgbClr val="660066"/>
              </a:solidFill>
            </a:endParaRPr>
          </a:p>
          <a:p>
            <a:pPr algn="ctr">
              <a:lnSpc>
                <a:spcPct val="90000"/>
              </a:lnSpc>
            </a:pPr>
            <a:r>
              <a:rPr lang="en-US" altLang="en-US" sz="3600" dirty="0">
                <a:solidFill>
                  <a:srgbClr val="660066"/>
                </a:solidFill>
              </a:rPr>
              <a:t>Attitudes: </a:t>
            </a:r>
          </a:p>
          <a:p>
            <a:pPr algn="ctr">
              <a:lnSpc>
                <a:spcPct val="90000"/>
              </a:lnSpc>
            </a:pPr>
            <a:r>
              <a:rPr lang="en-US" altLang="en-US" dirty="0"/>
              <a:t>Healthy Optimism, Solution Focused </a:t>
            </a:r>
          </a:p>
        </p:txBody>
      </p:sp>
      <p:pic>
        <p:nvPicPr>
          <p:cNvPr id="21512" name="Picture 5">
            <a:extLst>
              <a:ext uri="{FF2B5EF4-FFF2-40B4-BE49-F238E27FC236}">
                <a16:creationId xmlns:a16="http://schemas.microsoft.com/office/drawing/2014/main" id="{833ABC98-8FA9-D6C9-2601-749C09AAE80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54709">
            <a:off x="5557838" y="4005263"/>
            <a:ext cx="270351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3">
            <a:extLst>
              <a:ext uri="{FF2B5EF4-FFF2-40B4-BE49-F238E27FC236}">
                <a16:creationId xmlns:a16="http://schemas.microsoft.com/office/drawing/2014/main" id="{4CCBC5F3-F1AB-053F-6513-4F3F1CEEC068}"/>
              </a:ext>
            </a:extLst>
          </p:cNvPr>
          <p:cNvSpPr>
            <a:spLocks noChangeArrowheads="1"/>
          </p:cNvSpPr>
          <p:nvPr/>
        </p:nvSpPr>
        <p:spPr bwMode="auto">
          <a:xfrm>
            <a:off x="5662613" y="4210050"/>
            <a:ext cx="24145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4000">
                <a:solidFill>
                  <a:srgbClr val="FF0000"/>
                </a:solidFill>
              </a:rPr>
              <a:t>Climate:   </a:t>
            </a:r>
            <a:r>
              <a:rPr lang="en-US" altLang="en-US" sz="2800"/>
              <a:t>Caring, Support, Encouragement</a:t>
            </a:r>
          </a:p>
        </p:txBody>
      </p:sp>
      <p:pic>
        <p:nvPicPr>
          <p:cNvPr id="21514" name="Picture 6">
            <a:extLst>
              <a:ext uri="{FF2B5EF4-FFF2-40B4-BE49-F238E27FC236}">
                <a16:creationId xmlns:a16="http://schemas.microsoft.com/office/drawing/2014/main" id="{8D5C48D5-F52A-8B33-5767-730B636051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9876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6">
            <a:extLst>
              <a:ext uri="{FF2B5EF4-FFF2-40B4-BE49-F238E27FC236}">
                <a16:creationId xmlns:a16="http://schemas.microsoft.com/office/drawing/2014/main" id="{E980EB1A-A82B-39A4-C126-51787ACA4D3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80088" y="40100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6">
            <a:extLst>
              <a:ext uri="{FF2B5EF4-FFF2-40B4-BE49-F238E27FC236}">
                <a16:creationId xmlns:a16="http://schemas.microsoft.com/office/drawing/2014/main" id="{9B37096E-66EB-A83A-9C85-AFEA3F2F873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06500" y="20208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440F2EED-C34F-5941-9DED-56EB0273DBD8}"/>
              </a:ext>
            </a:extLst>
          </p:cNvPr>
          <p:cNvSpPr>
            <a:spLocks noGrp="1" noChangeArrowheads="1"/>
          </p:cNvSpPr>
          <p:nvPr>
            <p:ph type="body" sz="half" idx="4294967295"/>
          </p:nvPr>
        </p:nvSpPr>
        <p:spPr>
          <a:xfrm>
            <a:off x="0" y="2057400"/>
            <a:ext cx="2667000" cy="2971800"/>
          </a:xfrm>
          <a:extLst>
            <a:ext uri="{909E8E84-426E-40dd-AFC4-6F175D3DCCD1}"/>
            <a:ext uri="{91240B29-F687-4f45-9708-019B960494DF}"/>
            <a:ext uri="{AF507438-7753-43e0-B8FC-AC1667EBCBE1}"/>
          </a:extLst>
        </p:spPr>
        <p:txBody>
          <a:bodyPr/>
          <a:lstStyle/>
          <a:p>
            <a:pPr marL="274320" indent="-274320" algn="ctr" eaLnBrk="1" fontAlgn="auto" hangingPunct="1">
              <a:spcAft>
                <a:spcPts val="0"/>
              </a:spcAft>
              <a:buFontTx/>
              <a:buNone/>
              <a:defRPr/>
            </a:pPr>
            <a:endParaRPr lang="en-US" sz="2800" b="1" i="1">
              <a:ea typeface="+mn-ea"/>
            </a:endParaRPr>
          </a:p>
          <a:p>
            <a:pPr marL="274320" indent="-274320" eaLnBrk="1" fontAlgn="auto" hangingPunct="1">
              <a:spcAft>
                <a:spcPts val="0"/>
              </a:spcAft>
              <a:buFont typeface="Brush Script MT" panose="03060802040406070304" pitchFamily="66" charset="0"/>
              <a:buChar char="O"/>
              <a:defRPr/>
            </a:pPr>
            <a:endParaRPr lang="en-US" sz="2800">
              <a:solidFill>
                <a:schemeClr val="bg1"/>
              </a:solidFill>
              <a:ea typeface="+mn-ea"/>
            </a:endParaRPr>
          </a:p>
        </p:txBody>
      </p:sp>
      <p:pic>
        <p:nvPicPr>
          <p:cNvPr id="104450" name="Picture 4" descr="Eyes Ears &amp; Hearts">
            <a:extLst>
              <a:ext uri="{FF2B5EF4-FFF2-40B4-BE49-F238E27FC236}">
                <a16:creationId xmlns:a16="http://schemas.microsoft.com/office/drawing/2014/main" id="{5B8750F0-DAF7-D106-DE97-8DC799A8A67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52500" y="668338"/>
            <a:ext cx="7239000" cy="5521325"/>
          </a:xfrm>
          <a:ln w="28575">
            <a:solidFill>
              <a:srgbClr val="000000"/>
            </a:solidFill>
            <a:miter lim="800000"/>
            <a:headEnd/>
            <a:tailEnd/>
          </a:ln>
        </p:spPr>
      </p:pic>
      <p:sp>
        <p:nvSpPr>
          <p:cNvPr id="104451" name="Rectangle 3">
            <a:extLst>
              <a:ext uri="{FF2B5EF4-FFF2-40B4-BE49-F238E27FC236}">
                <a16:creationId xmlns:a16="http://schemas.microsoft.com/office/drawing/2014/main" id="{A5658032-23B7-F76B-64A7-09F9271560E3}"/>
              </a:ext>
            </a:extLst>
          </p:cNvPr>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Brush Script MT" panose="03060802040406070304" pitchFamily="66" charset="-122"/>
              <a:buChar char="O"/>
              <a:defRPr sz="24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2"/>
              </a:buClr>
              <a:buSzPct val="85000"/>
              <a:buFont typeface="Brush Script MT" panose="03060802040406070304" pitchFamily="66" charset="-122"/>
              <a:buChar char="O"/>
              <a:defRPr sz="22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2"/>
              </a:buClr>
              <a:buSzPct val="85000"/>
              <a:buFont typeface="Brush Script MT" panose="03060802040406070304" pitchFamily="66" charset="-122"/>
              <a:buChar char="O"/>
              <a:defRPr sz="20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2"/>
              </a:buClr>
              <a:buSzPct val="85000"/>
              <a:buFont typeface="Brush Script MT" panose="03060802040406070304" pitchFamily="66" charset="-122"/>
              <a:buChar char="O"/>
              <a:defRPr>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9pPr>
          </a:lstStyle>
          <a:p>
            <a:pPr>
              <a:buClrTx/>
              <a:buSzTx/>
              <a:buFontTx/>
              <a:buChar char="•"/>
            </a:pPr>
            <a:endParaRPr lang="en-US" altLang="en-US" sz="2800">
              <a:solidFill>
                <a:srgbClr val="000000"/>
              </a:solidFill>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D248C1B0-D57D-2A46-9434-7896E0659C23}"/>
              </a:ext>
            </a:extLst>
          </p:cNvPr>
          <p:cNvSpPr>
            <a:spLocks noGrp="1" noChangeArrowheads="1"/>
          </p:cNvSpPr>
          <p:nvPr>
            <p:ph type="title"/>
          </p:nvPr>
        </p:nvSpPr>
        <p:spPr>
          <a:xfrm>
            <a:off x="457200" y="685800"/>
            <a:ext cx="8229600" cy="533400"/>
          </a:xfrm>
        </p:spPr>
        <p:txBody>
          <a:bodyPr/>
          <a:lstStyle/>
          <a:p>
            <a:pPr eaLnBrk="1" hangingPunct="1">
              <a:defRPr/>
            </a:pPr>
            <a:r>
              <a:rPr lang="en-US" altLang="en-US"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Strategies for Boosting Memory </a:t>
            </a:r>
          </a:p>
        </p:txBody>
      </p:sp>
      <p:pic>
        <p:nvPicPr>
          <p:cNvPr id="318468" name="Picture 4" descr="Successlogo Jpeg for doc insert">
            <a:extLst>
              <a:ext uri="{FF2B5EF4-FFF2-40B4-BE49-F238E27FC236}">
                <a16:creationId xmlns:a16="http://schemas.microsoft.com/office/drawing/2014/main" id="{75803F73-EBCC-EA40-B46B-539E29694F12}"/>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066800" y="2392362"/>
            <a:ext cx="2216150" cy="2530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6500" name="Rectangle 3">
            <a:extLst>
              <a:ext uri="{FF2B5EF4-FFF2-40B4-BE49-F238E27FC236}">
                <a16:creationId xmlns:a16="http://schemas.microsoft.com/office/drawing/2014/main" id="{7460F5E7-C161-505D-C661-25763FFDF420}"/>
              </a:ext>
            </a:extLst>
          </p:cNvPr>
          <p:cNvSpPr>
            <a:spLocks noGrp="1" noChangeArrowheads="1"/>
          </p:cNvSpPr>
          <p:nvPr>
            <p:ph type="body" sz="half" idx="2"/>
          </p:nvPr>
        </p:nvSpPr>
        <p:spPr>
          <a:xfrm>
            <a:off x="3429000" y="1371600"/>
            <a:ext cx="4724400" cy="4800600"/>
          </a:xfrm>
          <a:solidFill>
            <a:schemeClr val="bg2"/>
          </a:solidFill>
          <a:ln>
            <a:solidFill>
              <a:schemeClr val="tx1"/>
            </a:solidFill>
            <a:miter lim="800000"/>
            <a:headEnd/>
            <a:tailEnd/>
          </a:ln>
        </p:spPr>
        <p:txBody>
          <a:bodyPr/>
          <a:lstStyle/>
          <a:p>
            <a:pPr marL="0" indent="0">
              <a:lnSpc>
                <a:spcPct val="90000"/>
              </a:lnSpc>
              <a:buFont typeface="Brush Script MT" panose="03060802040406070304" pitchFamily="66" charset="-122"/>
              <a:buNone/>
            </a:pPr>
            <a:r>
              <a:rPr lang="en-US" altLang="en-US" sz="2000" b="1">
                <a:latin typeface="Baskerville Old Face" panose="02020602080505020303" pitchFamily="18" charset="77"/>
              </a:rPr>
              <a:t>Every 20-30 minutes student share “Most important ideas” </a:t>
            </a:r>
          </a:p>
          <a:p>
            <a:pPr marL="0" indent="0">
              <a:lnSpc>
                <a:spcPct val="90000"/>
              </a:lnSpc>
              <a:buFont typeface="Brush Script MT" panose="03060802040406070304" pitchFamily="66" charset="-122"/>
              <a:buNone/>
            </a:pPr>
            <a:endParaRPr lang="en-US" altLang="en-US" sz="2000" b="1">
              <a:latin typeface="Baskerville Old Face" panose="02020602080505020303" pitchFamily="18" charset="77"/>
            </a:endParaRPr>
          </a:p>
          <a:p>
            <a:pPr marL="0" indent="0">
              <a:lnSpc>
                <a:spcPct val="90000"/>
              </a:lnSpc>
              <a:buFont typeface="Brush Script MT" panose="03060802040406070304" pitchFamily="66" charset="-122"/>
              <a:buNone/>
            </a:pPr>
            <a:r>
              <a:rPr lang="en-US" altLang="en-US" sz="2000" b="1">
                <a:latin typeface="Baskerville Old Face" panose="02020602080505020303" pitchFamily="18" charset="77"/>
              </a:rPr>
              <a:t>Create/use graphic organizers-outlining—for “most important ideas”</a:t>
            </a:r>
          </a:p>
          <a:p>
            <a:pPr marL="0" indent="0">
              <a:lnSpc>
                <a:spcPct val="90000"/>
              </a:lnSpc>
              <a:buFont typeface="Brush Script MT" panose="03060802040406070304" pitchFamily="66" charset="-122"/>
              <a:buNone/>
            </a:pPr>
            <a:endParaRPr lang="en-US" altLang="en-US" sz="2000" b="1">
              <a:latin typeface="Baskerville Old Face" panose="02020602080505020303" pitchFamily="18" charset="77"/>
            </a:endParaRPr>
          </a:p>
          <a:p>
            <a:pPr marL="0" indent="0">
              <a:lnSpc>
                <a:spcPct val="90000"/>
              </a:lnSpc>
              <a:buFont typeface="Brush Script MT" panose="03060802040406070304" pitchFamily="66" charset="-122"/>
              <a:buNone/>
            </a:pPr>
            <a:r>
              <a:rPr lang="en-US" altLang="en-US" sz="2000" b="1">
                <a:latin typeface="Baskerville Old Face" panose="02020602080505020303" pitchFamily="18" charset="77"/>
              </a:rPr>
              <a:t>Put “most important ideas” onto note cards and review six times</a:t>
            </a:r>
          </a:p>
          <a:p>
            <a:pPr marL="0" indent="0">
              <a:lnSpc>
                <a:spcPct val="90000"/>
              </a:lnSpc>
              <a:buFont typeface="Brush Script MT" panose="03060802040406070304" pitchFamily="66" charset="-122"/>
              <a:buNone/>
            </a:pPr>
            <a:endParaRPr lang="en-US" altLang="en-US" sz="2000" b="1">
              <a:latin typeface="Baskerville Old Face" panose="02020602080505020303" pitchFamily="18" charset="77"/>
            </a:endParaRPr>
          </a:p>
          <a:p>
            <a:pPr marL="0" indent="0">
              <a:lnSpc>
                <a:spcPct val="90000"/>
              </a:lnSpc>
              <a:buFont typeface="Brush Script MT" panose="03060802040406070304" pitchFamily="66" charset="-122"/>
              <a:buNone/>
            </a:pPr>
            <a:r>
              <a:rPr lang="en-US" altLang="en-US" sz="2000" b="1">
                <a:latin typeface="Baskerville Old Face" panose="02020602080505020303" pitchFamily="18" charset="77"/>
              </a:rPr>
              <a:t>Draw a picture of the meaning of key vocabulary words</a:t>
            </a:r>
          </a:p>
          <a:p>
            <a:pPr marL="0" indent="0">
              <a:lnSpc>
                <a:spcPct val="90000"/>
              </a:lnSpc>
              <a:buFont typeface="Brush Script MT" panose="03060802040406070304" pitchFamily="66" charset="-122"/>
              <a:buNone/>
            </a:pPr>
            <a:endParaRPr lang="en-US" altLang="en-US" sz="2000" b="1">
              <a:latin typeface="Baskerville Old Face" panose="02020602080505020303" pitchFamily="18" charset="77"/>
            </a:endParaRPr>
          </a:p>
          <a:p>
            <a:pPr marL="0" indent="0">
              <a:lnSpc>
                <a:spcPct val="90000"/>
              </a:lnSpc>
              <a:buFont typeface="Brush Script MT" panose="03060802040406070304" pitchFamily="66" charset="-122"/>
              <a:buNone/>
            </a:pPr>
            <a:r>
              <a:rPr lang="en-US" altLang="en-US" sz="2000" b="1">
                <a:latin typeface="Baskerville Old Face" panose="02020602080505020303" pitchFamily="18" charset="77"/>
              </a:rPr>
              <a:t>Story structure</a:t>
            </a:r>
          </a:p>
          <a:p>
            <a:pPr marL="0" indent="0">
              <a:lnSpc>
                <a:spcPct val="90000"/>
              </a:lnSpc>
              <a:buFont typeface="Brush Script MT" panose="03060802040406070304" pitchFamily="66" charset="-122"/>
              <a:buNone/>
            </a:pPr>
            <a:endParaRPr lang="en-US" altLang="en-US" sz="2000" b="1">
              <a:latin typeface="Baskerville Old Face" panose="02020602080505020303" pitchFamily="18" charset="77"/>
            </a:endParaRPr>
          </a:p>
          <a:p>
            <a:pPr marL="0" indent="0">
              <a:lnSpc>
                <a:spcPct val="90000"/>
              </a:lnSpc>
              <a:buFont typeface="Brush Script MT" panose="03060802040406070304" pitchFamily="66" charset="-122"/>
              <a:buNone/>
            </a:pPr>
            <a:r>
              <a:rPr lang="en-US" altLang="en-US" sz="2000" b="1">
                <a:latin typeface="Baskerville Old Face" panose="02020602080505020303" pitchFamily="18" charset="77"/>
              </a:rPr>
              <a:t>Location Memory</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27332" name="Rectangle 4">
            <a:extLst>
              <a:ext uri="{FF2B5EF4-FFF2-40B4-BE49-F238E27FC236}">
                <a16:creationId xmlns:a16="http://schemas.microsoft.com/office/drawing/2014/main" id="{90FDD506-47F6-164F-8FA0-3C92B799B0C9}"/>
              </a:ext>
            </a:extLst>
          </p:cNvPr>
          <p:cNvSpPr>
            <a:spLocks noGrp="1" noChangeArrowheads="1"/>
          </p:cNvSpPr>
          <p:nvPr>
            <p:ph type="title"/>
          </p:nvPr>
        </p:nvSpPr>
        <p:spPr>
          <a:xfrm>
            <a:off x="1149350" y="427038"/>
            <a:ext cx="6934200" cy="868362"/>
          </a:xfrm>
        </p:spPr>
        <p:txBody>
          <a:bodyPr/>
          <a:lstStyle/>
          <a:p>
            <a:pPr eaLnBrk="1" hangingPunct="1">
              <a:defRPr/>
            </a:pPr>
            <a:r>
              <a:rPr lang="en-US" altLang="en-US"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Performing Under Pressure</a:t>
            </a:r>
          </a:p>
        </p:txBody>
      </p:sp>
      <p:pic>
        <p:nvPicPr>
          <p:cNvPr id="227337" name="Picture 9" descr="Success logo">
            <a:extLst>
              <a:ext uri="{FF2B5EF4-FFF2-40B4-BE49-F238E27FC236}">
                <a16:creationId xmlns:a16="http://schemas.microsoft.com/office/drawing/2014/main" id="{EBE08A88-5620-054C-8DD7-BFD3CB7A2EA8}"/>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914400" y="2026472"/>
            <a:ext cx="3030812"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FAA26D3D-D897-4be2-8F04-BA451C77F1D7}"/>
          </a:extLst>
        </p:spPr>
      </p:pic>
      <p:sp>
        <p:nvSpPr>
          <p:cNvPr id="227334" name="Rectangle 6">
            <a:extLst>
              <a:ext uri="{FF2B5EF4-FFF2-40B4-BE49-F238E27FC236}">
                <a16:creationId xmlns:a16="http://schemas.microsoft.com/office/drawing/2014/main" id="{A2759CAD-76E5-2C46-9E4C-F77BFC058B08}"/>
              </a:ext>
            </a:extLst>
          </p:cNvPr>
          <p:cNvSpPr>
            <a:spLocks noGrp="1" noChangeArrowheads="1"/>
          </p:cNvSpPr>
          <p:nvPr>
            <p:ph type="body" sz="half" idx="2"/>
          </p:nvPr>
        </p:nvSpPr>
        <p:spPr>
          <a:xfrm>
            <a:off x="4038600" y="1295400"/>
            <a:ext cx="4038600" cy="4510088"/>
          </a:xfrm>
          <a:solidFill>
            <a:schemeClr val="bg2"/>
          </a:solidFill>
          <a:ln>
            <a:solidFill>
              <a:schemeClr val="tx1"/>
            </a:solidFill>
          </a:ln>
        </p:spPr>
        <p:txBody>
          <a:bodyPr/>
          <a:lstStyle/>
          <a:p>
            <a:pPr marL="0" indent="0" algn="ctr">
              <a:lnSpc>
                <a:spcPct val="90000"/>
              </a:lnSpc>
              <a:buFont typeface="Brush Script MT" panose="03060802040406070304" pitchFamily="66" charset="0"/>
              <a:buNone/>
              <a:defRPr/>
            </a:pPr>
            <a:r>
              <a:rPr lang="en-US" altLang="en-US" sz="3200"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Managing Anxiety</a:t>
            </a:r>
          </a:p>
          <a:p>
            <a:pPr marL="0" indent="0" algn="ctr">
              <a:lnSpc>
                <a:spcPct val="90000"/>
              </a:lnSpc>
              <a:buFont typeface="Brush Script MT" panose="03060802040406070304" pitchFamily="66" charset="0"/>
              <a:buNone/>
              <a:defRPr/>
            </a:pPr>
            <a:endParaRPr lang="en-US" altLang="en-US" b="1" dirty="0">
              <a:latin typeface="Baskerville Old Face" panose="02020602080505020303" pitchFamily="18" charset="0"/>
              <a:ea typeface="ＭＳ Ｐゴシック" panose="020B0600070205080204" pitchFamily="34" charset="-128"/>
            </a:endParaRPr>
          </a:p>
          <a:p>
            <a:pPr marL="0" indent="0">
              <a:lnSpc>
                <a:spcPct val="90000"/>
              </a:lnSpc>
              <a:buFont typeface="Brush Script MT" panose="03060802040406070304" pitchFamily="66" charset="0"/>
              <a:buNone/>
              <a:defRPr/>
            </a:pPr>
            <a:r>
              <a:rPr lang="en-US" altLang="en-US" b="1" dirty="0">
                <a:latin typeface="Baskerville Old Face" panose="02020602080505020303" pitchFamily="18" charset="0"/>
                <a:ea typeface="ＭＳ Ｐゴシック" panose="020B0600070205080204" pitchFamily="34" charset="-128"/>
              </a:rPr>
              <a:t>Calm Place</a:t>
            </a:r>
          </a:p>
          <a:p>
            <a:pPr marL="0" indent="0">
              <a:lnSpc>
                <a:spcPct val="90000"/>
              </a:lnSpc>
              <a:buFont typeface="Brush Script MT" panose="03060802040406070304" pitchFamily="66" charset="0"/>
              <a:buNone/>
              <a:defRPr/>
            </a:pPr>
            <a:endParaRPr lang="en-US" altLang="en-US" b="1" dirty="0">
              <a:latin typeface="Baskerville Old Face" panose="02020602080505020303" pitchFamily="18" charset="0"/>
              <a:ea typeface="ＭＳ Ｐゴシック" panose="020B0600070205080204" pitchFamily="34" charset="-128"/>
            </a:endParaRPr>
          </a:p>
          <a:p>
            <a:pPr marL="0" indent="0">
              <a:lnSpc>
                <a:spcPct val="90000"/>
              </a:lnSpc>
              <a:buFont typeface="Brush Script MT" panose="03060802040406070304" pitchFamily="66" charset="0"/>
              <a:buNone/>
              <a:defRPr/>
            </a:pPr>
            <a:r>
              <a:rPr lang="en-US" altLang="en-US" b="1" dirty="0">
                <a:latin typeface="Baskerville Old Face" panose="02020602080505020303" pitchFamily="18" charset="0"/>
                <a:ea typeface="ＭＳ Ｐゴシック" panose="020B0600070205080204" pitchFamily="34" charset="-128"/>
              </a:rPr>
              <a:t>Breath, Picture, Focus</a:t>
            </a:r>
          </a:p>
          <a:p>
            <a:pPr marL="0" indent="0">
              <a:lnSpc>
                <a:spcPct val="90000"/>
              </a:lnSpc>
              <a:buFont typeface="Brush Script MT" panose="03060802040406070304" pitchFamily="66" charset="0"/>
              <a:buNone/>
              <a:defRPr/>
            </a:pPr>
            <a:endParaRPr lang="en-US" altLang="en-US" b="1" dirty="0">
              <a:latin typeface="Baskerville Old Face" panose="02020602080505020303" pitchFamily="18" charset="0"/>
              <a:ea typeface="ＭＳ Ｐゴシック" panose="020B0600070205080204" pitchFamily="34" charset="-128"/>
            </a:endParaRPr>
          </a:p>
          <a:p>
            <a:pPr marL="0" indent="0">
              <a:lnSpc>
                <a:spcPct val="90000"/>
              </a:lnSpc>
              <a:buFont typeface="Brush Script MT" panose="03060802040406070304" pitchFamily="66" charset="0"/>
              <a:buNone/>
              <a:defRPr/>
            </a:pPr>
            <a:r>
              <a:rPr lang="en-US" altLang="en-US" b="1" dirty="0">
                <a:latin typeface="Baskerville Old Face" panose="02020602080505020303" pitchFamily="18" charset="0"/>
                <a:ea typeface="ＭＳ Ｐゴシック" panose="020B0600070205080204" pitchFamily="34" charset="-128"/>
              </a:rPr>
              <a:t>Positive Self Talk*</a:t>
            </a:r>
          </a:p>
          <a:p>
            <a:pPr marL="0" indent="0">
              <a:lnSpc>
                <a:spcPct val="90000"/>
              </a:lnSpc>
              <a:buFont typeface="Brush Script MT" panose="03060802040406070304" pitchFamily="66" charset="0"/>
              <a:buNone/>
              <a:defRPr/>
            </a:pPr>
            <a:endParaRPr lang="en-US" altLang="en-US" b="1" dirty="0">
              <a:latin typeface="Baskerville Old Face" panose="02020602080505020303" pitchFamily="18" charset="0"/>
              <a:ea typeface="ＭＳ Ｐゴシック" panose="020B0600070205080204" pitchFamily="34" charset="-128"/>
            </a:endParaRPr>
          </a:p>
          <a:p>
            <a:pPr marL="0" indent="0">
              <a:lnSpc>
                <a:spcPct val="90000"/>
              </a:lnSpc>
              <a:buFont typeface="Brush Script MT" panose="03060802040406070304" pitchFamily="66" charset="0"/>
              <a:buNone/>
              <a:defRPr/>
            </a:pPr>
            <a:r>
              <a:rPr lang="en-US" altLang="en-US" b="1" dirty="0">
                <a:latin typeface="Baskerville Old Face" panose="02020602080505020303" pitchFamily="18" charset="0"/>
                <a:ea typeface="ＭＳ Ｐゴシック" panose="020B0600070205080204" pitchFamily="34" charset="-128"/>
              </a:rPr>
              <a:t>Keep Kool Tunes</a:t>
            </a:r>
          </a:p>
          <a:p>
            <a:pPr marL="0" indent="0">
              <a:lnSpc>
                <a:spcPct val="90000"/>
              </a:lnSpc>
              <a:buFont typeface="Brush Script MT" panose="03060802040406070304" pitchFamily="66" charset="0"/>
              <a:buNone/>
              <a:defRPr/>
            </a:pPr>
            <a:endParaRPr lang="en-US" altLang="en-US" sz="2000" b="1" dirty="0">
              <a:latin typeface="Baskerville Old Face" panose="02020602080505020303" pitchFamily="18" charset="0"/>
              <a:ea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5">
            <a:extLst>
              <a:ext uri="{FF2B5EF4-FFF2-40B4-BE49-F238E27FC236}">
                <a16:creationId xmlns:a16="http://schemas.microsoft.com/office/drawing/2014/main" id="{B272F160-1189-2162-6103-791A58BAD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26395">
            <a:off x="6850063" y="1030288"/>
            <a:ext cx="1300162"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4" name="Picture 1">
            <a:extLst>
              <a:ext uri="{FF2B5EF4-FFF2-40B4-BE49-F238E27FC236}">
                <a16:creationId xmlns:a16="http://schemas.microsoft.com/office/drawing/2014/main" id="{5EA5A1D1-724B-4FE4-DC0A-2DBB20B9DF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92796">
            <a:off x="1041400" y="917575"/>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3" name="Picture 2" descr="Pos Statmts">
            <a:extLst>
              <a:ext uri="{FF2B5EF4-FFF2-40B4-BE49-F238E27FC236}">
                <a16:creationId xmlns:a16="http://schemas.microsoft.com/office/drawing/2014/main" id="{D2CDEA98-49F8-AA4D-9426-517758C16744}"/>
              </a:ext>
            </a:extLst>
          </p:cNvPr>
          <p:cNvPicPr>
            <a:picLocks noChangeAspect="1" noChangeArrowheads="1"/>
          </p:cNvPicPr>
          <p:nvPr/>
        </p:nvPicPr>
        <p:blipFill>
          <a:blip r:embed="rId5"/>
          <a:srcRect/>
          <a:stretch>
            <a:fillRect/>
          </a:stretch>
        </p:blipFill>
        <p:spPr bwMode="auto">
          <a:xfrm>
            <a:off x="2897188" y="1914525"/>
            <a:ext cx="3562350" cy="416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 uri="{91240B29-F687-4f45-9708-019B960494DF}"/>
          </a:extLst>
        </p:spPr>
      </p:pic>
      <p:pic>
        <p:nvPicPr>
          <p:cNvPr id="110596" name="Picture 4">
            <a:extLst>
              <a:ext uri="{FF2B5EF4-FFF2-40B4-BE49-F238E27FC236}">
                <a16:creationId xmlns:a16="http://schemas.microsoft.com/office/drawing/2014/main" id="{A9B3B300-EAD8-84F1-4C65-15501D0523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4750" y="388620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8">
            <a:extLst>
              <a:ext uri="{FF2B5EF4-FFF2-40B4-BE49-F238E27FC236}">
                <a16:creationId xmlns:a16="http://schemas.microsoft.com/office/drawing/2014/main" id="{57BF4520-1942-9C4B-33C6-D8DBC143A6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0338" y="7715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a:extLst>
              <a:ext uri="{FF2B5EF4-FFF2-40B4-BE49-F238E27FC236}">
                <a16:creationId xmlns:a16="http://schemas.microsoft.com/office/drawing/2014/main" id="{7C62B107-98B9-8EA2-A4B5-077EB7172E9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02488" y="814388"/>
            <a:ext cx="32861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8">
            <a:extLst>
              <a:ext uri="{FF2B5EF4-FFF2-40B4-BE49-F238E27FC236}">
                <a16:creationId xmlns:a16="http://schemas.microsoft.com/office/drawing/2014/main" id="{13B2265A-2C0D-EFF0-BE1C-63950D73D55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970338"/>
            <a:ext cx="3286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2" descr="https://sweetlyindecisive.files.wordpress.com/2013/09/positivity-text.png">
            <a:extLst>
              <a:ext uri="{FF2B5EF4-FFF2-40B4-BE49-F238E27FC236}">
                <a16:creationId xmlns:a16="http://schemas.microsoft.com/office/drawing/2014/main" id="{DD9512F2-58E7-9FD2-3B0C-1F97CD595D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700" y="639763"/>
            <a:ext cx="34178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6">
            <a:extLst>
              <a:ext uri="{FF2B5EF4-FFF2-40B4-BE49-F238E27FC236}">
                <a16:creationId xmlns:a16="http://schemas.microsoft.com/office/drawing/2014/main" id="{04A8FA01-DCED-1EA1-0505-381AF3C82094}"/>
              </a:ext>
            </a:extLst>
          </p:cNvPr>
          <p:cNvPicPr>
            <a:picLocks noChangeAspect="1"/>
          </p:cNvPicPr>
          <p:nvPr/>
        </p:nvPicPr>
        <p:blipFill>
          <a:blip r:embed="rId9">
            <a:extLst>
              <a:ext uri="{28A0092B-C50C-407E-A947-70E740481C1C}">
                <a14:useLocalDpi xmlns:a14="http://schemas.microsoft.com/office/drawing/2010/main" val="0"/>
              </a:ext>
            </a:extLst>
          </a:blip>
          <a:srcRect l="11568" t="3313" r="8795" b="829"/>
          <a:stretch>
            <a:fillRect/>
          </a:stretch>
        </p:blipFill>
        <p:spPr bwMode="auto">
          <a:xfrm rot="726356">
            <a:off x="6902450" y="3522663"/>
            <a:ext cx="12588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2" name="Picture 12">
            <a:extLst>
              <a:ext uri="{FF2B5EF4-FFF2-40B4-BE49-F238E27FC236}">
                <a16:creationId xmlns:a16="http://schemas.microsoft.com/office/drawing/2014/main" id="{6943763D-2A66-4326-C3ED-BCAEC0FCC8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8513" y="3263900"/>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35525" name="Rectangle 5">
            <a:extLst>
              <a:ext uri="{FF2B5EF4-FFF2-40B4-BE49-F238E27FC236}">
                <a16:creationId xmlns:a16="http://schemas.microsoft.com/office/drawing/2014/main" id="{FA304D84-407F-5646-94FA-8A94CEAE71B5}"/>
              </a:ext>
            </a:extLst>
          </p:cNvPr>
          <p:cNvSpPr>
            <a:spLocks noGrp="1" noChangeArrowheads="1"/>
          </p:cNvSpPr>
          <p:nvPr>
            <p:ph type="title"/>
          </p:nvPr>
        </p:nvSpPr>
        <p:spPr>
          <a:xfrm>
            <a:off x="4953000" y="762000"/>
            <a:ext cx="3352800" cy="5410200"/>
          </a:xfrm>
          <a:solidFill>
            <a:schemeClr val="bg2"/>
          </a:solidFill>
          <a:ln>
            <a:solidFill>
              <a:schemeClr val="tx1"/>
            </a:solidFill>
          </a:ln>
        </p:spPr>
        <p:txBody>
          <a:bodyPr/>
          <a:lstStyle/>
          <a:p>
            <a:pPr eaLnBrk="1" hangingPunct="1">
              <a:defRPr/>
            </a:pPr>
            <a:b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b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b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Performing Under Pressure (cont.)</a:t>
            </a:r>
            <a:b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b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Mental Practice and Putting Your Plan into Action</a:t>
            </a:r>
          </a:p>
        </p:txBody>
      </p:sp>
      <p:pic>
        <p:nvPicPr>
          <p:cNvPr id="235524" name="Picture 4" descr="Imagine">
            <a:extLst>
              <a:ext uri="{FF2B5EF4-FFF2-40B4-BE49-F238E27FC236}">
                <a16:creationId xmlns:a16="http://schemas.microsoft.com/office/drawing/2014/main" id="{405513F4-0319-EE40-A68E-3E76DA0F8640}"/>
              </a:ext>
            </a:extLst>
          </p:cNvPr>
          <p:cNvPicPr>
            <a:picLocks noGrp="1" noChangeAspect="1" noChangeArrowheads="1"/>
          </p:cNvPicPr>
          <p:nvPr>
            <p:ph idx="1"/>
          </p:nvPr>
        </p:nvPicPr>
        <p:blipFill>
          <a:blip r:embed="rId5"/>
          <a:srcRect/>
          <a:stretch>
            <a:fillRect/>
          </a:stretch>
        </p:blipFill>
        <p:spPr>
          <a:xfrm>
            <a:off x="990600" y="990600"/>
            <a:ext cx="3751263" cy="495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4" name="Picture 9" descr="Success logo">
            <a:extLst>
              <a:ext uri="{FF2B5EF4-FFF2-40B4-BE49-F238E27FC236}">
                <a16:creationId xmlns:a16="http://schemas.microsoft.com/office/drawing/2014/main" id="{4BF78CD2-D244-2643-8C02-401758BF2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5997" y="990600"/>
            <a:ext cx="1286806" cy="1294103"/>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FAA26D3D-D897-4be2-8F04-BA451C77F1D7}"/>
          </a:extLst>
        </p:spPr>
      </p:pic>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Ahorita.jpg">
            <a:extLst>
              <a:ext uri="{FF2B5EF4-FFF2-40B4-BE49-F238E27FC236}">
                <a16:creationId xmlns:a16="http://schemas.microsoft.com/office/drawing/2014/main" id="{8ABD91F0-51D0-7A08-E2A1-4CC302C92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5800"/>
            <a:ext cx="2159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6" descr="Ahorita.jpg">
            <a:extLst>
              <a:ext uri="{FF2B5EF4-FFF2-40B4-BE49-F238E27FC236}">
                <a16:creationId xmlns:a16="http://schemas.microsoft.com/office/drawing/2014/main" id="{50F40CBE-5259-0D2D-559A-65779FFE5C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95800"/>
            <a:ext cx="2159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1">
            <a:extLst>
              <a:ext uri="{FF2B5EF4-FFF2-40B4-BE49-F238E27FC236}">
                <a16:creationId xmlns:a16="http://schemas.microsoft.com/office/drawing/2014/main" id="{20E35DF3-5FAE-2049-B96B-DB3331A557EC}"/>
              </a:ext>
            </a:extLst>
          </p:cNvPr>
          <p:cNvSpPr>
            <a:spLocks noGrp="1"/>
          </p:cNvSpPr>
          <p:nvPr>
            <p:ph type="title"/>
          </p:nvPr>
        </p:nvSpPr>
        <p:spPr>
          <a:xfrm>
            <a:off x="479425" y="471488"/>
            <a:ext cx="8229600" cy="1447800"/>
          </a:xfrm>
        </p:spPr>
        <p:txBody>
          <a:bodyPr/>
          <a:lstStyle/>
          <a:p>
            <a:pPr eaLnBrk="1" hangingPunct="1">
              <a:defRPr/>
            </a:pPr>
            <a:r>
              <a:rPr lang="en-US" altLang="en-US" sz="5400" b="1" dirty="0">
                <a:solidFill>
                  <a:schemeClr val="bg2">
                    <a:lumMod val="75000"/>
                  </a:schemeClr>
                </a:solidFill>
                <a:latin typeface="Baskerville Old Face" panose="02020602080505020303" pitchFamily="18" charset="0"/>
                <a:ea typeface="ＭＳ Ｐゴシック" panose="020B0600070205080204" pitchFamily="34" charset="-128"/>
              </a:rPr>
              <a:t>Kaizen</a:t>
            </a:r>
          </a:p>
        </p:txBody>
      </p:sp>
      <p:sp>
        <p:nvSpPr>
          <p:cNvPr id="114692" name="Rectangle 5">
            <a:extLst>
              <a:ext uri="{FF2B5EF4-FFF2-40B4-BE49-F238E27FC236}">
                <a16:creationId xmlns:a16="http://schemas.microsoft.com/office/drawing/2014/main" id="{AEA5EFA1-8F2D-D104-512D-DA8E56E04A9F}"/>
              </a:ext>
            </a:extLst>
          </p:cNvPr>
          <p:cNvSpPr>
            <a:spLocks noChangeArrowheads="1"/>
          </p:cNvSpPr>
          <p:nvPr/>
        </p:nvSpPr>
        <p:spPr bwMode="auto">
          <a:xfrm>
            <a:off x="762000" y="1828800"/>
            <a:ext cx="8382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122"/>
              <a:buChar char="O"/>
              <a:defRPr sz="24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2"/>
              </a:buClr>
              <a:buSzPct val="85000"/>
              <a:buFont typeface="Brush Script MT" panose="03060802040406070304" pitchFamily="66" charset="-122"/>
              <a:buChar char="O"/>
              <a:defRPr sz="22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2"/>
              </a:buClr>
              <a:buSzPct val="85000"/>
              <a:buFont typeface="Brush Script MT" panose="03060802040406070304" pitchFamily="66" charset="-122"/>
              <a:buChar char="O"/>
              <a:defRPr sz="20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2"/>
              </a:buClr>
              <a:buSzPct val="85000"/>
              <a:buFont typeface="Brush Script MT" panose="03060802040406070304" pitchFamily="66" charset="-122"/>
              <a:buChar char="O"/>
              <a:defRPr>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122"/>
              <a:buChar char="O"/>
              <a:defRPr sz="1600">
                <a:solidFill>
                  <a:schemeClr val="tx1"/>
                </a:solidFill>
                <a:latin typeface="Franklin Gothic Book" panose="020B0503020102020204" pitchFamily="34" charset="0"/>
                <a:ea typeface="MS PGothic" panose="020B0600070205080204" pitchFamily="34" charset="-128"/>
              </a:defRPr>
            </a:lvl9pPr>
          </a:lstStyle>
          <a:p>
            <a:pPr eaLnBrk="1" hangingPunct="1">
              <a:spcBef>
                <a:spcPct val="0"/>
              </a:spcBef>
              <a:buClrTx/>
              <a:buSzTx/>
              <a:buFontTx/>
              <a:buNone/>
            </a:pPr>
            <a:r>
              <a:rPr lang="en-US" altLang="en-US" sz="2800" b="1" i="1">
                <a:latin typeface="Baskerville Old Face" panose="02020602080505020303" pitchFamily="18" charset="77"/>
              </a:rPr>
              <a:t>“Little by little, Bit by bit, I’m improving, Everyday!” </a:t>
            </a:r>
            <a:r>
              <a:rPr lang="en-US" altLang="en-US">
                <a:latin typeface="Arial" panose="020B0604020202020204" pitchFamily="34" charset="0"/>
              </a:rPr>
              <a:t>										</a:t>
            </a:r>
          </a:p>
        </p:txBody>
      </p:sp>
      <p:pic>
        <p:nvPicPr>
          <p:cNvPr id="114693" name="Picture 7" descr="https://upload.wikimedia.org/wikipedia/commons/thumb/e/ed/Kaizen-2.svg/2000px-Kaizen-2.svg.png">
            <a:extLst>
              <a:ext uri="{FF2B5EF4-FFF2-40B4-BE49-F238E27FC236}">
                <a16:creationId xmlns:a16="http://schemas.microsoft.com/office/drawing/2014/main" id="{8C6E1DB6-81E0-1C75-F135-A8C292F24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889000"/>
            <a:ext cx="914400" cy="609600"/>
          </a:xfrm>
          <a:prstGeom prst="rect">
            <a:avLst/>
          </a:prstGeom>
          <a:solidFill>
            <a:srgbClr val="008000"/>
          </a:solidFill>
          <a:ln w="38100">
            <a:solidFill>
              <a:srgbClr val="000000"/>
            </a:solidFill>
            <a:miter lim="800000"/>
            <a:headEnd/>
            <a:tailEnd/>
          </a:ln>
        </p:spPr>
      </p:pic>
      <p:pic>
        <p:nvPicPr>
          <p:cNvPr id="114694" name="Picture 8" descr="https://upload.wikimedia.org/wikipedia/commons/thumb/e/ed/Kaizen-2.svg/2000px-Kaizen-2.svg.png">
            <a:extLst>
              <a:ext uri="{FF2B5EF4-FFF2-40B4-BE49-F238E27FC236}">
                <a16:creationId xmlns:a16="http://schemas.microsoft.com/office/drawing/2014/main" id="{6E5542CE-800E-8427-6E1A-2891962B4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25" y="889000"/>
            <a:ext cx="914400" cy="609600"/>
          </a:xfrm>
          <a:prstGeom prst="rect">
            <a:avLst/>
          </a:prstGeom>
          <a:solidFill>
            <a:srgbClr val="008000"/>
          </a:solidFill>
          <a:ln w="38100">
            <a:solidFill>
              <a:srgbClr val="000000"/>
            </a:solidFill>
            <a:miter lim="800000"/>
            <a:headEnd/>
            <a:tailEnd/>
          </a:ln>
        </p:spPr>
      </p:pic>
      <p:sp>
        <p:nvSpPr>
          <p:cNvPr id="2" name="Rectangle 1">
            <a:extLst>
              <a:ext uri="{FF2B5EF4-FFF2-40B4-BE49-F238E27FC236}">
                <a16:creationId xmlns:a16="http://schemas.microsoft.com/office/drawing/2014/main" id="{962FB677-28EC-7E41-B5AA-8CEC2437B93E}"/>
              </a:ext>
            </a:extLst>
          </p:cNvPr>
          <p:cNvSpPr/>
          <p:nvPr/>
        </p:nvSpPr>
        <p:spPr>
          <a:xfrm>
            <a:off x="2841625" y="3228975"/>
            <a:ext cx="3505200" cy="3048000"/>
          </a:xfrm>
          <a:prstGeom prst="rect">
            <a:avLst/>
          </a:prstGeom>
          <a:solidFill>
            <a:srgbClr val="00B050"/>
          </a:solidFill>
          <a:ln>
            <a:solidFill>
              <a:schemeClr val="tx1"/>
            </a:solidFill>
          </a:ln>
        </p:spPr>
        <p:txBody>
          <a:bodyPr>
            <a:spAutoFit/>
          </a:bodyPr>
          <a:lstStyle/>
          <a:p>
            <a:pPr marL="342900" indent="-342900">
              <a:buFont typeface="Arial" panose="020B0604020202020204" pitchFamily="34" charset="0"/>
              <a:buChar char="•"/>
              <a:defRPr/>
            </a:pPr>
            <a:r>
              <a:rPr lang="en-US" altLang="en-US" dirty="0">
                <a:effectLst>
                  <a:outerShdw blurRad="38100" dist="38100" dir="2700000" algn="tl">
                    <a:srgbClr val="000000">
                      <a:alpha val="43137"/>
                    </a:srgbClr>
                  </a:outerShdw>
                </a:effectLst>
                <a:latin typeface="Baskerville Old Face" panose="02020602080505020303" pitchFamily="18" charset="0"/>
              </a:rPr>
              <a:t>Continuous improvement</a:t>
            </a:r>
          </a:p>
          <a:p>
            <a:pPr marL="342900" indent="-342900">
              <a:buFont typeface="Arial" panose="020B0604020202020204" pitchFamily="34" charset="0"/>
              <a:buChar char="•"/>
              <a:defRPr/>
            </a:pPr>
            <a:endParaRPr lang="en-US" altLang="en-US" dirty="0">
              <a:effectLst>
                <a:outerShdw blurRad="38100" dist="38100" dir="2700000" algn="tl">
                  <a:srgbClr val="000000">
                    <a:alpha val="43137"/>
                  </a:srgbClr>
                </a:outerShdw>
              </a:effectLst>
              <a:latin typeface="Baskerville Old Face" panose="02020602080505020303" pitchFamily="18" charset="0"/>
            </a:endParaRPr>
          </a:p>
          <a:p>
            <a:pPr marL="342900" indent="-342900">
              <a:buFont typeface="Arial" panose="020B0604020202020204" pitchFamily="34" charset="0"/>
              <a:buChar char="•"/>
              <a:defRPr/>
            </a:pPr>
            <a:r>
              <a:rPr lang="en-US" altLang="en-US" dirty="0">
                <a:effectLst>
                  <a:outerShdw blurRad="38100" dist="38100" dir="2700000" algn="tl">
                    <a:srgbClr val="000000">
                      <a:alpha val="43137"/>
                    </a:srgbClr>
                  </a:outerShdw>
                </a:effectLst>
                <a:latin typeface="Baskerville Old Face" panose="02020602080505020303" pitchFamily="18" charset="0"/>
              </a:rPr>
              <a:t>The ability to notice even very small improvements in ourselves and also in others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BD76C-CE32-F14A-A5B9-635B49EA4B1C}"/>
              </a:ext>
            </a:extLst>
          </p:cNvPr>
          <p:cNvPicPr>
            <a:picLocks noChangeAspect="1"/>
          </p:cNvPicPr>
          <p:nvPr/>
        </p:nvPicPr>
        <p:blipFill>
          <a:blip r:embed="rId5"/>
          <a:stretch>
            <a:fillRect/>
          </a:stretch>
        </p:blipFill>
        <p:spPr>
          <a:xfrm>
            <a:off x="685800" y="1781175"/>
            <a:ext cx="2748572" cy="3295650"/>
          </a:xfrm>
          <a:prstGeom prst="ellipse">
            <a:avLst/>
          </a:prstGeom>
          <a:ln>
            <a:noFill/>
          </a:ln>
          <a:effectLst>
            <a:softEdge rad="112500"/>
          </a:effectLst>
        </p:spPr>
      </p:pic>
      <p:sp>
        <p:nvSpPr>
          <p:cNvPr id="177154" name="Rectangle 2">
            <a:extLst>
              <a:ext uri="{FF2B5EF4-FFF2-40B4-BE49-F238E27FC236}">
                <a16:creationId xmlns:a16="http://schemas.microsoft.com/office/drawing/2014/main" id="{1B9432E1-AD02-EA4E-B6C1-E47634379587}"/>
              </a:ext>
            </a:extLst>
          </p:cNvPr>
          <p:cNvSpPr>
            <a:spLocks noGrp="1" noChangeArrowheads="1"/>
          </p:cNvSpPr>
          <p:nvPr>
            <p:ph type="title"/>
          </p:nvPr>
        </p:nvSpPr>
        <p:spPr>
          <a:xfrm>
            <a:off x="457200" y="609600"/>
            <a:ext cx="8229600" cy="990600"/>
          </a:xfrm>
        </p:spPr>
        <p:txBody>
          <a:bodyPr/>
          <a:lstStyle/>
          <a:p>
            <a:pPr eaLnBrk="1" hangingPunct="1">
              <a:defRPr/>
            </a:pP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Story Structure and Personal Story Telling</a:t>
            </a:r>
          </a:p>
        </p:txBody>
      </p:sp>
      <p:sp>
        <p:nvSpPr>
          <p:cNvPr id="116740" name="Rectangle 3">
            <a:extLst>
              <a:ext uri="{FF2B5EF4-FFF2-40B4-BE49-F238E27FC236}">
                <a16:creationId xmlns:a16="http://schemas.microsoft.com/office/drawing/2014/main" id="{0B24591B-2696-4654-37C4-EED3AA62C659}"/>
              </a:ext>
            </a:extLst>
          </p:cNvPr>
          <p:cNvSpPr>
            <a:spLocks noGrp="1" noChangeArrowheads="1"/>
          </p:cNvSpPr>
          <p:nvPr>
            <p:ph type="body" sz="half" idx="2"/>
          </p:nvPr>
        </p:nvSpPr>
        <p:spPr>
          <a:xfrm>
            <a:off x="3276600" y="1600200"/>
            <a:ext cx="4953000" cy="4572000"/>
          </a:xfrm>
          <a:solidFill>
            <a:schemeClr val="bg2"/>
          </a:solidFill>
          <a:ln>
            <a:solidFill>
              <a:schemeClr val="tx1"/>
            </a:solidFill>
            <a:miter lim="800000"/>
            <a:headEnd/>
            <a:tailEnd/>
          </a:ln>
        </p:spPr>
        <p:txBody>
          <a:bodyPr/>
          <a:lstStyle/>
          <a:p>
            <a:pPr marL="533400" indent="-533400">
              <a:lnSpc>
                <a:spcPct val="65000"/>
              </a:lnSpc>
              <a:buFontTx/>
              <a:buNone/>
            </a:pPr>
            <a:r>
              <a:rPr lang="en-US" altLang="en-US" sz="1800" b="1">
                <a:latin typeface="Baskerville Old Face" panose="02020602080505020303" pitchFamily="18" charset="77"/>
              </a:rPr>
              <a:t>Describing main Characters in the story:</a:t>
            </a:r>
          </a:p>
          <a:p>
            <a:pPr marL="533400" indent="-533400">
              <a:lnSpc>
                <a:spcPct val="65000"/>
              </a:lnSpc>
              <a:buFontTx/>
              <a:buNone/>
            </a:pPr>
            <a:r>
              <a:rPr lang="en-US" altLang="en-US" sz="1800">
                <a:latin typeface="Baskerville Old Face" panose="02020602080505020303" pitchFamily="18" charset="77"/>
              </a:rPr>
              <a:t>	(appearance, character, mood)</a:t>
            </a:r>
          </a:p>
          <a:p>
            <a:pPr marL="533400" indent="-533400">
              <a:lnSpc>
                <a:spcPct val="65000"/>
              </a:lnSpc>
              <a:buFontTx/>
              <a:buNone/>
            </a:pPr>
            <a:endParaRPr lang="en-US" altLang="en-US" sz="1800">
              <a:latin typeface="Baskerville Old Face" panose="02020602080505020303" pitchFamily="18" charset="77"/>
            </a:endParaRPr>
          </a:p>
          <a:p>
            <a:pPr marL="533400" indent="-533400">
              <a:lnSpc>
                <a:spcPct val="65000"/>
              </a:lnSpc>
              <a:buFontTx/>
              <a:buNone/>
            </a:pPr>
            <a:r>
              <a:rPr lang="en-US" altLang="en-US" sz="1800" b="1">
                <a:latin typeface="Baskerville Old Face" panose="02020602080505020303" pitchFamily="18" charset="77"/>
              </a:rPr>
              <a:t>Describe the Setting of the story:</a:t>
            </a:r>
          </a:p>
          <a:p>
            <a:pPr marL="533400" indent="-533400">
              <a:lnSpc>
                <a:spcPct val="65000"/>
              </a:lnSpc>
              <a:buFontTx/>
              <a:buNone/>
            </a:pPr>
            <a:r>
              <a:rPr lang="en-US" altLang="en-US" sz="1800" b="1">
                <a:latin typeface="Baskerville Old Face" panose="02020602080505020303" pitchFamily="18" charset="77"/>
              </a:rPr>
              <a:t>	</a:t>
            </a:r>
            <a:r>
              <a:rPr lang="en-US" altLang="en-US" sz="1800">
                <a:latin typeface="Baskerville Old Face" panose="02020602080505020303" pitchFamily="18" charset="77"/>
              </a:rPr>
              <a:t>When did the story take place?</a:t>
            </a:r>
          </a:p>
          <a:p>
            <a:pPr marL="533400" indent="-533400">
              <a:lnSpc>
                <a:spcPct val="65000"/>
              </a:lnSpc>
              <a:buFontTx/>
              <a:buNone/>
            </a:pPr>
            <a:r>
              <a:rPr lang="en-US" altLang="en-US" sz="1800">
                <a:latin typeface="Baskerville Old Face" panose="02020602080505020303" pitchFamily="18" charset="77"/>
              </a:rPr>
              <a:t>	Where did the story take place?</a:t>
            </a:r>
          </a:p>
          <a:p>
            <a:pPr marL="533400" indent="-533400">
              <a:lnSpc>
                <a:spcPct val="65000"/>
              </a:lnSpc>
              <a:buFontTx/>
              <a:buNone/>
            </a:pPr>
            <a:r>
              <a:rPr lang="en-US" altLang="en-US" sz="1800">
                <a:latin typeface="Baskerville Old Face" panose="02020602080505020303" pitchFamily="18" charset="77"/>
              </a:rPr>
              <a:t>	What did the setting look and feel like?</a:t>
            </a:r>
          </a:p>
          <a:p>
            <a:pPr marL="533400" indent="-533400">
              <a:lnSpc>
                <a:spcPct val="65000"/>
              </a:lnSpc>
              <a:buFontTx/>
              <a:buNone/>
            </a:pPr>
            <a:endParaRPr lang="en-US" altLang="en-US" sz="1800">
              <a:latin typeface="Baskerville Old Face" panose="02020602080505020303" pitchFamily="18" charset="77"/>
            </a:endParaRPr>
          </a:p>
          <a:p>
            <a:pPr marL="533400" indent="-533400">
              <a:lnSpc>
                <a:spcPct val="65000"/>
              </a:lnSpc>
              <a:buFontTx/>
              <a:buNone/>
            </a:pPr>
            <a:r>
              <a:rPr lang="en-US" altLang="en-US" sz="1800" b="1">
                <a:latin typeface="Baskerville Old Face" panose="02020602080505020303" pitchFamily="18" charset="77"/>
              </a:rPr>
              <a:t>Describe the main Problem facing the central character in the story:</a:t>
            </a:r>
          </a:p>
          <a:p>
            <a:pPr marL="533400" indent="-533400">
              <a:lnSpc>
                <a:spcPct val="65000"/>
              </a:lnSpc>
              <a:buFontTx/>
              <a:buNone/>
            </a:pPr>
            <a:endParaRPr lang="en-US" altLang="en-US" sz="1800" b="1">
              <a:latin typeface="Baskerville Old Face" panose="02020602080505020303" pitchFamily="18" charset="77"/>
            </a:endParaRPr>
          </a:p>
          <a:p>
            <a:pPr marL="533400" indent="-533400">
              <a:lnSpc>
                <a:spcPct val="65000"/>
              </a:lnSpc>
              <a:buFontTx/>
              <a:buNone/>
            </a:pPr>
            <a:r>
              <a:rPr lang="en-US" altLang="en-US" sz="1800" b="1">
                <a:latin typeface="Baskerville Old Face" panose="02020602080505020303" pitchFamily="18" charset="77"/>
              </a:rPr>
              <a:t>Describe how the main problem was solved:</a:t>
            </a:r>
          </a:p>
          <a:p>
            <a:pPr marL="533400" indent="-533400">
              <a:lnSpc>
                <a:spcPct val="65000"/>
              </a:lnSpc>
              <a:buFontTx/>
              <a:buNone/>
            </a:pPr>
            <a:endParaRPr lang="en-US" altLang="en-US" sz="1800" b="1">
              <a:latin typeface="Baskerville Old Face" panose="02020602080505020303" pitchFamily="18" charset="77"/>
            </a:endParaRPr>
          </a:p>
          <a:p>
            <a:pPr marL="533400" indent="-533400">
              <a:lnSpc>
                <a:spcPct val="65000"/>
              </a:lnSpc>
              <a:buFontTx/>
              <a:buNone/>
            </a:pPr>
            <a:r>
              <a:rPr lang="en-US" altLang="en-US" sz="1800" b="1">
                <a:latin typeface="Baskerville Old Face" panose="02020602080505020303" pitchFamily="18" charset="77"/>
              </a:rPr>
              <a:t>Describe the Feelings of the characters at various points in the story:</a:t>
            </a:r>
          </a:p>
          <a:p>
            <a:pPr marL="533400" indent="-533400">
              <a:lnSpc>
                <a:spcPct val="65000"/>
              </a:lnSpc>
              <a:buFontTx/>
              <a:buNone/>
            </a:pPr>
            <a:r>
              <a:rPr lang="en-US" altLang="en-US" sz="1800" b="1">
                <a:latin typeface="Baskerville Old Face" panose="02020602080505020303" pitchFamily="18" charset="77"/>
              </a:rPr>
              <a:t>	</a:t>
            </a:r>
            <a:r>
              <a:rPr lang="en-US" altLang="en-US" sz="1800">
                <a:latin typeface="Baskerville Old Face" panose="02020602080505020303" pitchFamily="18" charset="77"/>
              </a:rPr>
              <a:t>Beginning:</a:t>
            </a:r>
          </a:p>
          <a:p>
            <a:pPr marL="533400" indent="-533400">
              <a:lnSpc>
                <a:spcPct val="65000"/>
              </a:lnSpc>
              <a:buFontTx/>
              <a:buNone/>
            </a:pPr>
            <a:r>
              <a:rPr lang="en-US" altLang="en-US" sz="1800" b="1">
                <a:latin typeface="Baskerville Old Face" panose="02020602080505020303" pitchFamily="18" charset="77"/>
              </a:rPr>
              <a:t>	</a:t>
            </a:r>
            <a:r>
              <a:rPr lang="en-US" altLang="en-US" sz="1800">
                <a:latin typeface="Baskerville Old Face" panose="02020602080505020303" pitchFamily="18" charset="77"/>
              </a:rPr>
              <a:t>Middle:</a:t>
            </a:r>
          </a:p>
          <a:p>
            <a:pPr marL="533400" indent="-533400">
              <a:lnSpc>
                <a:spcPct val="65000"/>
              </a:lnSpc>
              <a:buFontTx/>
              <a:buNone/>
            </a:pPr>
            <a:r>
              <a:rPr lang="en-US" altLang="en-US" sz="1800" b="1">
                <a:latin typeface="Baskerville Old Face" panose="02020602080505020303" pitchFamily="18" charset="77"/>
              </a:rPr>
              <a:t>	</a:t>
            </a:r>
            <a:r>
              <a:rPr lang="en-US" altLang="en-US" sz="1800">
                <a:latin typeface="Baskerville Old Face" panose="02020602080505020303" pitchFamily="18" charset="77"/>
              </a:rPr>
              <a:t>End:</a:t>
            </a:r>
          </a:p>
          <a:p>
            <a:pPr marL="533400" indent="-533400">
              <a:lnSpc>
                <a:spcPct val="65000"/>
              </a:lnSpc>
              <a:buFontTx/>
              <a:buNone/>
            </a:pPr>
            <a:endParaRPr lang="en-US" altLang="en-US" sz="1800" b="1">
              <a:latin typeface="Baskerville Old Face" panose="02020602080505020303" pitchFamily="18" charset="77"/>
            </a:endParaRPr>
          </a:p>
          <a:p>
            <a:pPr marL="533400" indent="-533400">
              <a:lnSpc>
                <a:spcPct val="65000"/>
              </a:lnSpc>
              <a:buFontTx/>
              <a:buNone/>
            </a:pPr>
            <a:r>
              <a:rPr lang="en-US" altLang="en-US" sz="1800" b="1">
                <a:latin typeface="Baskerville Old Face" panose="02020602080505020303" pitchFamily="18" charset="77"/>
              </a:rPr>
              <a:t>Describe the Main Idea/Themes of the story:</a:t>
            </a:r>
          </a:p>
          <a:p>
            <a:pPr marL="533400" indent="-533400">
              <a:lnSpc>
                <a:spcPct val="65000"/>
              </a:lnSpc>
              <a:buFontTx/>
              <a:buNone/>
            </a:pPr>
            <a:endParaRPr lang="en-US" altLang="en-US" sz="1800"/>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C6A5479-1D36-5240-B803-A86026D73035}"/>
              </a:ext>
            </a:extLst>
          </p:cNvPr>
          <p:cNvSpPr/>
          <p:nvPr/>
        </p:nvSpPr>
        <p:spPr>
          <a:xfrm>
            <a:off x="4098925" y="1631950"/>
            <a:ext cx="3733800" cy="3810000"/>
          </a:xfrm>
          <a:prstGeom prst="roundRect">
            <a:avLst/>
          </a:prstGeom>
          <a:solidFill>
            <a:schemeClr val="accent4">
              <a:lumMod val="40000"/>
              <a:lumOff val="60000"/>
            </a:schemeClr>
          </a:solidFill>
          <a:ln w="349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0786" name="Rectangle 2">
            <a:extLst>
              <a:ext uri="{FF2B5EF4-FFF2-40B4-BE49-F238E27FC236}">
                <a16:creationId xmlns:a16="http://schemas.microsoft.com/office/drawing/2014/main" id="{61A19B69-DC76-1349-8A85-960C60E5BA1C}"/>
              </a:ext>
            </a:extLst>
          </p:cNvPr>
          <p:cNvSpPr>
            <a:spLocks noGrp="1" noChangeArrowheads="1"/>
          </p:cNvSpPr>
          <p:nvPr>
            <p:ph type="title"/>
          </p:nvPr>
        </p:nvSpPr>
        <p:spPr>
          <a:xfrm>
            <a:off x="1295400" y="585788"/>
            <a:ext cx="6400800" cy="1143000"/>
          </a:xfrm>
          <a:extLst>
            <a:ext uri="{909E8E84-426E-40dd-AFC4-6F175D3DCCD1}"/>
            <a:ext uri="{91240B29-F687-4f45-9708-019B960494DF}"/>
            <a:ext uri="{AF507438-7753-43e0-B8FC-AC1667EBCBE1}"/>
          </a:extLst>
        </p:spPr>
        <p:txBody>
          <a:bodyPr anchor="t"/>
          <a:lstStyle/>
          <a:p>
            <a:pPr eaLnBrk="1" fontAlgn="auto" hangingPunct="1">
              <a:spcAft>
                <a:spcPts val="0"/>
              </a:spcAft>
              <a:defRPr/>
            </a:pPr>
            <a:r>
              <a:rPr lang="en-US" altLang="en-US" sz="5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Healthy Optimism</a:t>
            </a:r>
            <a:endParaRPr lang="en-US" dirty="0">
              <a:solidFill>
                <a:schemeClr val="bg2">
                  <a:lumMod val="50000"/>
                </a:schemeClr>
              </a:solidFill>
              <a:latin typeface="Baskerville Old Face" panose="02020602080505020303" pitchFamily="18" charset="0"/>
              <a:ea typeface="+mj-ea"/>
            </a:endParaRPr>
          </a:p>
        </p:txBody>
      </p:sp>
      <p:sp>
        <p:nvSpPr>
          <p:cNvPr id="118787" name="Rectangle 3">
            <a:extLst>
              <a:ext uri="{FF2B5EF4-FFF2-40B4-BE49-F238E27FC236}">
                <a16:creationId xmlns:a16="http://schemas.microsoft.com/office/drawing/2014/main" id="{36178542-E40C-A5DA-564A-04521B4ABA29}"/>
              </a:ext>
            </a:extLst>
          </p:cNvPr>
          <p:cNvSpPr>
            <a:spLocks noGrp="1"/>
          </p:cNvSpPr>
          <p:nvPr>
            <p:ph idx="1"/>
          </p:nvPr>
        </p:nvSpPr>
        <p:spPr>
          <a:xfrm>
            <a:off x="4251325" y="1881188"/>
            <a:ext cx="3581400" cy="3657600"/>
          </a:xfrm>
        </p:spPr>
        <p:txBody>
          <a:bodyPr/>
          <a:lstStyle/>
          <a:p>
            <a:pPr>
              <a:buClr>
                <a:srgbClr val="AA2B1E"/>
              </a:buClr>
              <a:buFont typeface="Brush Script MT" panose="03060802040406070304" pitchFamily="66" charset="-122"/>
              <a:buNone/>
            </a:pPr>
            <a:r>
              <a:rPr lang="en-US" altLang="en-US" sz="2000">
                <a:solidFill>
                  <a:srgbClr val="000000"/>
                </a:solidFill>
                <a:latin typeface="Baskerville Old Face" panose="02020602080505020303" pitchFamily="18" charset="77"/>
              </a:rPr>
              <a:t>Students are taught not to doubt their ability</a:t>
            </a:r>
          </a:p>
          <a:p>
            <a:pPr>
              <a:buClr>
                <a:srgbClr val="AA2B1E"/>
              </a:buClr>
              <a:buFont typeface="Brush Script MT" panose="03060802040406070304" pitchFamily="66" charset="-122"/>
              <a:buNone/>
            </a:pPr>
            <a:endParaRPr lang="en-US" altLang="en-US" sz="2000">
              <a:solidFill>
                <a:srgbClr val="000000"/>
              </a:solidFill>
              <a:latin typeface="Baskerville Old Face" panose="02020602080505020303" pitchFamily="18" charset="77"/>
            </a:endParaRPr>
          </a:p>
          <a:p>
            <a:pPr>
              <a:buClr>
                <a:srgbClr val="AA2B1E"/>
              </a:buClr>
              <a:buFont typeface="Brush Script MT" panose="03060802040406070304" pitchFamily="66" charset="-122"/>
              <a:buNone/>
            </a:pPr>
            <a:r>
              <a:rPr lang="en-US" altLang="en-US" sz="2000">
                <a:solidFill>
                  <a:srgbClr val="000000"/>
                </a:solidFill>
                <a:latin typeface="Baskerville Old Face" panose="02020602080505020303" pitchFamily="18" charset="77"/>
              </a:rPr>
              <a:t>They can doubt their strategy if it is not working</a:t>
            </a:r>
          </a:p>
          <a:p>
            <a:pPr>
              <a:buClr>
                <a:srgbClr val="AA2B1E"/>
              </a:buClr>
              <a:buFont typeface="Brush Script MT" panose="03060802040406070304" pitchFamily="66" charset="-122"/>
              <a:buNone/>
            </a:pPr>
            <a:endParaRPr lang="en-US" altLang="en-US" sz="2000">
              <a:solidFill>
                <a:srgbClr val="000000"/>
              </a:solidFill>
              <a:latin typeface="Baskerville Old Face" panose="02020602080505020303" pitchFamily="18" charset="77"/>
            </a:endParaRPr>
          </a:p>
          <a:p>
            <a:pPr>
              <a:buClr>
                <a:srgbClr val="AA2B1E"/>
              </a:buClr>
              <a:buFont typeface="Brush Script MT" panose="03060802040406070304" pitchFamily="66" charset="-122"/>
              <a:buNone/>
            </a:pPr>
            <a:r>
              <a:rPr lang="en-US" altLang="en-US" sz="2000">
                <a:solidFill>
                  <a:srgbClr val="000000"/>
                </a:solidFill>
                <a:latin typeface="Baskerville Old Face" panose="02020602080505020303" pitchFamily="18" charset="77"/>
              </a:rPr>
              <a:t>They are taught to “Try something Different” if what they are doing is not working.</a:t>
            </a:r>
          </a:p>
          <a:p>
            <a:pPr eaLnBrk="1" hangingPunct="1">
              <a:lnSpc>
                <a:spcPct val="90000"/>
              </a:lnSpc>
              <a:buFontTx/>
              <a:buNone/>
            </a:pPr>
            <a:endParaRPr lang="en-US" altLang="en-US" u="sng">
              <a:solidFill>
                <a:srgbClr val="0066CC"/>
              </a:solidFill>
              <a:latin typeface="Times New Roman" panose="02020603050405020304" pitchFamily="18" charset="0"/>
            </a:endParaRPr>
          </a:p>
        </p:txBody>
      </p:sp>
      <p:pic>
        <p:nvPicPr>
          <p:cNvPr id="3" name="Picture 2">
            <a:extLst>
              <a:ext uri="{FF2B5EF4-FFF2-40B4-BE49-F238E27FC236}">
                <a16:creationId xmlns:a16="http://schemas.microsoft.com/office/drawing/2014/main" id="{4F01096A-0958-B74B-A40F-EF72782E1BB6}"/>
              </a:ext>
            </a:extLst>
          </p:cNvPr>
          <p:cNvPicPr>
            <a:picLocks noChangeAspect="1"/>
          </p:cNvPicPr>
          <p:nvPr/>
        </p:nvPicPr>
        <p:blipFill>
          <a:blip r:embed="rId3"/>
          <a:stretch>
            <a:fillRect/>
          </a:stretch>
        </p:blipFill>
        <p:spPr>
          <a:xfrm>
            <a:off x="1050925" y="1892300"/>
            <a:ext cx="2530475" cy="3048000"/>
          </a:xfrm>
          <a:prstGeom prst="rect">
            <a:avLst/>
          </a:prstGeom>
          <a:ln w="76200">
            <a:solidFill>
              <a:schemeClr val="accent4">
                <a:lumMod val="40000"/>
                <a:lumOff val="60000"/>
              </a:schemeClr>
            </a:solidFill>
          </a:ln>
        </p:spPr>
      </p:pic>
      <p:pic>
        <p:nvPicPr>
          <p:cNvPr id="118789" name="Picture 5">
            <a:extLst>
              <a:ext uri="{FF2B5EF4-FFF2-40B4-BE49-F238E27FC236}">
                <a16:creationId xmlns:a16="http://schemas.microsoft.com/office/drawing/2014/main" id="{2A4A5230-BEED-619B-898E-2B8B51BFAC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411538"/>
            <a:ext cx="842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C8857450-802B-D542-BAD0-B9F6A636291D}"/>
              </a:ext>
            </a:extLst>
          </p:cNvPr>
          <p:cNvSpPr>
            <a:spLocks noGrp="1" noChangeArrowheads="1"/>
          </p:cNvSpPr>
          <p:nvPr>
            <p:ph type="title"/>
          </p:nvPr>
        </p:nvSpPr>
        <p:spPr>
          <a:xfrm>
            <a:off x="-381000" y="685800"/>
            <a:ext cx="8229600" cy="1173163"/>
          </a:xfrm>
        </p:spPr>
        <p:txBody>
          <a:bodyPr/>
          <a:lstStyle/>
          <a:p>
            <a:pPr eaLnBrk="1" hangingPunct="1">
              <a:defRPr/>
            </a:pPr>
            <a:r>
              <a:rPr lang="en-US" altLang="en-US" sz="5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		Healthy Optimism</a:t>
            </a:r>
          </a:p>
        </p:txBody>
      </p:sp>
      <p:sp>
        <p:nvSpPr>
          <p:cNvPr id="317443" name="Rectangle 3">
            <a:extLst>
              <a:ext uri="{FF2B5EF4-FFF2-40B4-BE49-F238E27FC236}">
                <a16:creationId xmlns:a16="http://schemas.microsoft.com/office/drawing/2014/main" id="{5214D1C3-94A7-6846-ABB0-4E32035218AB}"/>
              </a:ext>
            </a:extLst>
          </p:cNvPr>
          <p:cNvSpPr>
            <a:spLocks noGrp="1" noChangeArrowheads="1"/>
          </p:cNvSpPr>
          <p:nvPr>
            <p:ph idx="1"/>
          </p:nvPr>
        </p:nvSpPr>
        <p:spPr>
          <a:xfrm>
            <a:off x="4038600" y="2057400"/>
            <a:ext cx="4114800" cy="3416300"/>
          </a:xfrm>
          <a:solidFill>
            <a:schemeClr val="bg2"/>
          </a:solidFill>
          <a:ln>
            <a:solidFill>
              <a:schemeClr val="tx1"/>
            </a:solidFill>
          </a:ln>
        </p:spPr>
        <p:txBody>
          <a:bodyPr/>
          <a:lstStyle/>
          <a:p>
            <a:pPr marL="0" indent="0">
              <a:buFont typeface="Brush Script MT" panose="03060802040406070304" pitchFamily="66" charset="0"/>
              <a:buNone/>
              <a:defRPr/>
            </a:pPr>
            <a:r>
              <a:rPr lang="en-US" altLang="en-US" dirty="0">
                <a:latin typeface="Baskerville Old Face" panose="02020602080505020303" pitchFamily="18" charset="0"/>
                <a:ea typeface="ＭＳ Ｐゴシック" panose="020B0600070205080204" pitchFamily="34" charset="-128"/>
              </a:rPr>
              <a:t>The SSS program builds </a:t>
            </a:r>
            <a:r>
              <a:rPr lang="en-US" altLang="en-US" b="1" dirty="0">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Healthy Optimism </a:t>
            </a:r>
            <a:r>
              <a:rPr lang="en-US" altLang="en-US" dirty="0">
                <a:latin typeface="Baskerville Old Face" panose="02020602080505020303" pitchFamily="18" charset="0"/>
                <a:ea typeface="ＭＳ Ｐゴシック" panose="020B0600070205080204" pitchFamily="34" charset="-128"/>
              </a:rPr>
              <a:t>by teaching students to:</a:t>
            </a:r>
          </a:p>
          <a:p>
            <a:pPr marL="366713" lvl="1" indent="0">
              <a:buFont typeface="Brush Script MT" panose="03060802040406070304" pitchFamily="66" charset="0"/>
              <a:buNone/>
              <a:defRPr/>
            </a:pPr>
            <a:r>
              <a:rPr lang="en-US" altLang="en-US" sz="2800" dirty="0">
                <a:latin typeface="Baskerville Old Face" panose="02020602080505020303" pitchFamily="18" charset="0"/>
                <a:ea typeface="ＭＳ Ｐゴシック" panose="020B0600070205080204" pitchFamily="34" charset="-128"/>
              </a:rPr>
              <a:t>set goals, develop plans, and monitor progress and try new strategies when their plan is not working.</a:t>
            </a:r>
          </a:p>
        </p:txBody>
      </p:sp>
      <p:pic>
        <p:nvPicPr>
          <p:cNvPr id="4" name="Picture 3">
            <a:extLst>
              <a:ext uri="{FF2B5EF4-FFF2-40B4-BE49-F238E27FC236}">
                <a16:creationId xmlns:a16="http://schemas.microsoft.com/office/drawing/2014/main" id="{249BA67B-E807-5F45-A66C-4157A167A697}"/>
              </a:ext>
            </a:extLst>
          </p:cNvPr>
          <p:cNvPicPr>
            <a:picLocks noChangeAspect="1"/>
          </p:cNvPicPr>
          <p:nvPr/>
        </p:nvPicPr>
        <p:blipFill>
          <a:blip r:embed="rId4"/>
          <a:stretch>
            <a:fillRect/>
          </a:stretch>
        </p:blipFill>
        <p:spPr>
          <a:xfrm>
            <a:off x="1066800" y="2241550"/>
            <a:ext cx="2530475" cy="3048000"/>
          </a:xfrm>
          <a:prstGeom prst="rect">
            <a:avLst/>
          </a:prstGeom>
          <a:ln w="76200">
            <a:solidFill>
              <a:schemeClr val="accent4">
                <a:lumMod val="40000"/>
                <a:lumOff val="60000"/>
              </a:schemeClr>
            </a:solidFill>
          </a:ln>
        </p:spPr>
      </p:pic>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9A4A8B67-1B32-9243-A874-6D851B4B54FF}"/>
              </a:ext>
            </a:extLst>
          </p:cNvPr>
          <p:cNvSpPr>
            <a:spLocks noGrp="1" noChangeArrowheads="1"/>
          </p:cNvSpPr>
          <p:nvPr>
            <p:ph type="title"/>
          </p:nvPr>
        </p:nvSpPr>
        <p:spPr>
          <a:xfrm>
            <a:off x="2430463" y="685800"/>
            <a:ext cx="5486400" cy="685800"/>
          </a:xfrm>
        </p:spPr>
        <p:txBody>
          <a:bodyPr/>
          <a:lstStyle/>
          <a:p>
            <a:pPr eaLnBrk="1" hangingPunct="1">
              <a:defRPr/>
            </a:pPr>
            <a:r>
              <a:rPr lang="en-US" altLang="en-US" sz="5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Session Formats</a:t>
            </a:r>
          </a:p>
        </p:txBody>
      </p:sp>
      <p:pic>
        <p:nvPicPr>
          <p:cNvPr id="285702" name="Picture 6" descr="j0344497">
            <a:extLst>
              <a:ext uri="{FF2B5EF4-FFF2-40B4-BE49-F238E27FC236}">
                <a16:creationId xmlns:a16="http://schemas.microsoft.com/office/drawing/2014/main" id="{09EB710C-350F-7E4F-90E2-49FA91633863}"/>
              </a:ext>
            </a:extLst>
          </p:cNvPr>
          <p:cNvPicPr>
            <a:picLocks noGrp="1" noChangeAspect="1" noChangeArrowheads="1"/>
          </p:cNvPicPr>
          <p:nvPr>
            <p:ph type="clipArt" sz="half" idx="1"/>
          </p:nvPr>
        </p:nvPicPr>
        <p:blipFill>
          <a:blip r:embed="rId5">
            <a:extLst>
              <a:ext uri="{28A0092B-C50C-407E-A947-70E740481C1C}">
                <a14:useLocalDpi xmlns:a14="http://schemas.microsoft.com/office/drawing/2010/main" val="0"/>
              </a:ext>
            </a:extLst>
          </a:blip>
          <a:srcRect/>
          <a:stretch>
            <a:fillRect/>
          </a:stretch>
        </p:blipFill>
        <p:spPr>
          <a:xfrm>
            <a:off x="768350" y="533400"/>
            <a:ext cx="1662113" cy="5867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85699" name="Rectangle 3">
            <a:extLst>
              <a:ext uri="{FF2B5EF4-FFF2-40B4-BE49-F238E27FC236}">
                <a16:creationId xmlns:a16="http://schemas.microsoft.com/office/drawing/2014/main" id="{0E20CE9A-E6C5-434A-9CC9-2B06769D62DF}"/>
              </a:ext>
            </a:extLst>
          </p:cNvPr>
          <p:cNvSpPr>
            <a:spLocks noGrp="1" noChangeArrowheads="1"/>
          </p:cNvSpPr>
          <p:nvPr>
            <p:ph type="body" sz="half" idx="2"/>
          </p:nvPr>
        </p:nvSpPr>
        <p:spPr>
          <a:xfrm>
            <a:off x="2430463" y="1397000"/>
            <a:ext cx="5875337" cy="449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lnSpc>
                <a:spcPct val="65000"/>
              </a:lnSpc>
              <a:buFontTx/>
              <a:buNone/>
              <a:defRPr/>
            </a:pPr>
            <a:endParaRPr lang="en-US" altLang="en-US" dirty="0">
              <a:ea typeface="ＭＳ Ｐゴシック" panose="020B0600070205080204" pitchFamily="34" charset="-128"/>
            </a:endParaRPr>
          </a:p>
          <a:p>
            <a:pPr marL="0" indent="0">
              <a:lnSpc>
                <a:spcPct val="65000"/>
              </a:lnSpc>
              <a:buFont typeface="Brush Script MT" panose="03060802040406070304" pitchFamily="66" charset="0"/>
              <a:buNone/>
              <a:defRPr/>
            </a:pPr>
            <a:r>
              <a:rPr lang="en-US" altLang="en-US" sz="3200" b="1" dirty="0">
                <a:effectLst>
                  <a:outerShdw blurRad="38100" dist="38100" dir="2700000" algn="tl">
                    <a:srgbClr val="000000">
                      <a:alpha val="43137"/>
                    </a:srgbClr>
                  </a:outerShdw>
                </a:effectLst>
                <a:ea typeface="ＭＳ Ｐゴシック" panose="020B0600070205080204" pitchFamily="34" charset="-128"/>
              </a:rPr>
              <a:t>Beginning</a:t>
            </a:r>
          </a:p>
          <a:p>
            <a:pPr marL="0" indent="0">
              <a:lnSpc>
                <a:spcPct val="65000"/>
              </a:lnSpc>
              <a:buFont typeface="Brush Script MT" panose="03060802040406070304" pitchFamily="66" charset="0"/>
              <a:buNone/>
              <a:defRPr/>
            </a:pPr>
            <a:r>
              <a:rPr lang="en-US" altLang="en-US" sz="2000" dirty="0">
                <a:ea typeface="ＭＳ Ｐゴシック" panose="020B0600070205080204" pitchFamily="34" charset="-128"/>
              </a:rPr>
              <a:t>Review of previous session</a:t>
            </a:r>
          </a:p>
          <a:p>
            <a:pPr marL="0" indent="0">
              <a:lnSpc>
                <a:spcPct val="65000"/>
              </a:lnSpc>
              <a:buFont typeface="Brush Script MT" panose="03060802040406070304" pitchFamily="66" charset="0"/>
              <a:buNone/>
              <a:defRPr/>
            </a:pPr>
            <a:r>
              <a:rPr lang="en-US" altLang="en-US" sz="2000" dirty="0">
                <a:ea typeface="ＭＳ Ｐゴシック" panose="020B0600070205080204" pitchFamily="34" charset="-128"/>
              </a:rPr>
              <a:t>Looking Good/Feeling Good: goal reporting, progress monitoring, success sharing and goal setting</a:t>
            </a:r>
          </a:p>
          <a:p>
            <a:pPr marL="0" indent="0">
              <a:lnSpc>
                <a:spcPct val="65000"/>
              </a:lnSpc>
              <a:buFont typeface="Brush Script MT" panose="03060802040406070304" pitchFamily="66" charset="0"/>
              <a:buNone/>
              <a:defRPr/>
            </a:pPr>
            <a:endParaRPr lang="en-US" altLang="en-US" dirty="0">
              <a:ea typeface="ＭＳ Ｐゴシック" panose="020B0600070205080204" pitchFamily="34" charset="-128"/>
            </a:endParaRPr>
          </a:p>
          <a:p>
            <a:pPr marL="0" indent="0">
              <a:lnSpc>
                <a:spcPct val="65000"/>
              </a:lnSpc>
              <a:buFont typeface="Brush Script MT" panose="03060802040406070304" pitchFamily="66" charset="0"/>
              <a:buNone/>
              <a:defRPr/>
            </a:pPr>
            <a:r>
              <a:rPr lang="en-US" altLang="en-US" sz="3200" b="1" dirty="0">
                <a:effectLst>
                  <a:outerShdw blurRad="38100" dist="38100" dir="2700000" algn="tl">
                    <a:srgbClr val="000000">
                      <a:alpha val="43137"/>
                    </a:srgbClr>
                  </a:outerShdw>
                </a:effectLst>
                <a:ea typeface="ＭＳ Ｐゴシック" panose="020B0600070205080204" pitchFamily="34" charset="-128"/>
              </a:rPr>
              <a:t>Middle</a:t>
            </a:r>
          </a:p>
          <a:p>
            <a:pPr marL="0" indent="0">
              <a:lnSpc>
                <a:spcPct val="65000"/>
              </a:lnSpc>
              <a:buFont typeface="Brush Script MT" panose="03060802040406070304" pitchFamily="66" charset="0"/>
              <a:buNone/>
              <a:defRPr/>
            </a:pPr>
            <a:r>
              <a:rPr lang="en-US" altLang="en-US" sz="2000" dirty="0">
                <a:ea typeface="ＭＳ Ｐゴシック" panose="020B0600070205080204" pitchFamily="34" charset="-128"/>
              </a:rPr>
              <a:t>New skills/strategies are introduced, modeled, and practiced </a:t>
            </a:r>
          </a:p>
          <a:p>
            <a:pPr marL="0" indent="0">
              <a:lnSpc>
                <a:spcPct val="65000"/>
              </a:lnSpc>
              <a:buFont typeface="Brush Script MT" panose="03060802040406070304" pitchFamily="66" charset="0"/>
              <a:buNone/>
              <a:defRPr/>
            </a:pPr>
            <a:endParaRPr lang="en-US" altLang="en-US" dirty="0">
              <a:ea typeface="ＭＳ Ｐゴシック" panose="020B0600070205080204" pitchFamily="34" charset="-128"/>
            </a:endParaRPr>
          </a:p>
          <a:p>
            <a:pPr marL="0" indent="0">
              <a:lnSpc>
                <a:spcPct val="65000"/>
              </a:lnSpc>
              <a:buFont typeface="Brush Script MT" panose="03060802040406070304" pitchFamily="66" charset="0"/>
              <a:buNone/>
              <a:defRPr/>
            </a:pPr>
            <a:r>
              <a:rPr lang="en-US" altLang="en-US" sz="3200" b="1" dirty="0">
                <a:effectLst>
                  <a:outerShdw blurRad="38100" dist="38100" dir="2700000" algn="tl">
                    <a:srgbClr val="000000">
                      <a:alpha val="43137"/>
                    </a:srgbClr>
                  </a:outerShdw>
                </a:effectLst>
                <a:ea typeface="ＭＳ Ｐゴシック" panose="020B0600070205080204" pitchFamily="34" charset="-128"/>
              </a:rPr>
              <a:t>End</a:t>
            </a:r>
          </a:p>
          <a:p>
            <a:pPr marL="0" indent="0">
              <a:lnSpc>
                <a:spcPct val="65000"/>
              </a:lnSpc>
              <a:buFont typeface="Brush Script MT" panose="03060802040406070304" pitchFamily="66" charset="0"/>
              <a:buNone/>
              <a:defRPr/>
            </a:pPr>
            <a:r>
              <a:rPr lang="en-US" altLang="en-US" sz="2000" dirty="0">
                <a:ea typeface="ＭＳ Ｐゴシック" panose="020B0600070205080204" pitchFamily="34" charset="-128"/>
              </a:rPr>
              <a:t>Session review</a:t>
            </a:r>
          </a:p>
          <a:p>
            <a:pPr marL="0" indent="0">
              <a:lnSpc>
                <a:spcPct val="65000"/>
              </a:lnSpc>
              <a:buFont typeface="Brush Script MT" panose="03060802040406070304" pitchFamily="66" charset="0"/>
              <a:buNone/>
              <a:defRPr/>
            </a:pPr>
            <a:r>
              <a:rPr lang="en-US" altLang="en-US" sz="2000" dirty="0">
                <a:ea typeface="ＭＳ Ｐゴシック" panose="020B0600070205080204" pitchFamily="34" charset="-128"/>
              </a:rPr>
              <a:t>Seven Keys to Mastering any Course:  goal reporting, progress monitoring, success sharing and goal setting</a:t>
            </a:r>
            <a:endParaRPr lang="en-US" altLang="en-US" dirty="0">
              <a:ea typeface="ＭＳ Ｐゴシック" panose="020B0600070205080204" pitchFamily="34" charset="-128"/>
            </a:endParaRPr>
          </a:p>
          <a:p>
            <a:pPr marL="533400" indent="-533400">
              <a:lnSpc>
                <a:spcPct val="65000"/>
              </a:lnSpc>
              <a:buFontTx/>
              <a:buNone/>
              <a:defRPr/>
            </a:pPr>
            <a:endParaRPr lang="en-US" altLang="en-US" dirty="0">
              <a:ea typeface="ＭＳ Ｐゴシック" panose="020B0600070205080204" pitchFamily="34" charset="-128"/>
            </a:endParaRPr>
          </a:p>
          <a:p>
            <a:pPr marL="533400" indent="-533400">
              <a:lnSpc>
                <a:spcPct val="65000"/>
              </a:lnSpc>
              <a:buFontTx/>
              <a:buNone/>
              <a:defRPr/>
            </a:pPr>
            <a:endParaRPr lang="en-US" altLang="en-US" dirty="0">
              <a:ea typeface="ＭＳ Ｐゴシック" panose="020B0600070205080204" pitchFamily="34" charset="-128"/>
            </a:endParaRPr>
          </a:p>
          <a:p>
            <a:pPr marL="533400" indent="-533400">
              <a:lnSpc>
                <a:spcPct val="65000"/>
              </a:lnSpc>
              <a:buFont typeface="Brush Script MT" panose="03060802040406070304" pitchFamily="66" charset="0"/>
              <a:buChar char="O"/>
              <a:defRPr/>
            </a:pPr>
            <a:endParaRPr lang="en-US" altLang="en-US" dirty="0">
              <a:ea typeface="ＭＳ Ｐゴシック" panose="020B0600070205080204" pitchFamily="34" charset="-128"/>
            </a:endParaRPr>
          </a:p>
          <a:p>
            <a:pPr marL="533400" indent="-533400">
              <a:lnSpc>
                <a:spcPct val="65000"/>
              </a:lnSpc>
              <a:buFont typeface="Brush Script MT" panose="03060802040406070304" pitchFamily="66" charset="0"/>
              <a:buChar char="O"/>
              <a:defRPr/>
            </a:pPr>
            <a:endParaRPr lang="en-US" altLang="en-US" dirty="0">
              <a:ea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4A585F13-1EF2-0145-9FB7-409979E734FA}"/>
              </a:ext>
            </a:extLst>
          </p:cNvPr>
          <p:cNvSpPr>
            <a:spLocks noGrp="1" noChangeArrowheads="1"/>
          </p:cNvSpPr>
          <p:nvPr>
            <p:ph type="title"/>
          </p:nvPr>
        </p:nvSpPr>
        <p:spPr>
          <a:xfrm>
            <a:off x="1435100" y="341313"/>
            <a:ext cx="6400800" cy="1782762"/>
          </a:xfrm>
        </p:spPr>
        <p:txBody>
          <a:bodyPr/>
          <a:lstStyle/>
          <a:p>
            <a:pPr eaLnBrk="1" hangingPunct="1">
              <a:defRPr/>
            </a:pP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Three Key Skill Sets for </a:t>
            </a:r>
            <a:b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r>
              <a:rPr lang="en-US" altLang="en-US" sz="3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Student Success</a:t>
            </a:r>
          </a:p>
        </p:txBody>
      </p:sp>
      <p:pic>
        <p:nvPicPr>
          <p:cNvPr id="287748" name="Picture 4" descr="Success logo">
            <a:extLst>
              <a:ext uri="{FF2B5EF4-FFF2-40B4-BE49-F238E27FC236}">
                <a16:creationId xmlns:a16="http://schemas.microsoft.com/office/drawing/2014/main" id="{4B72C177-CEA2-5746-A9FF-DECF36CFE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897" y="1763352"/>
            <a:ext cx="1956658" cy="19566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3556" name="Picture 13" descr="http://images.clipshrine.com/wheel/medium-Sticky-note-33.3-14866.png">
            <a:extLst>
              <a:ext uri="{FF2B5EF4-FFF2-40B4-BE49-F238E27FC236}">
                <a16:creationId xmlns:a16="http://schemas.microsoft.com/office/drawing/2014/main" id="{8211BC29-15CA-3215-05B4-2B5F0E7D6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624">
            <a:off x="954088" y="2082800"/>
            <a:ext cx="283368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
            <a:extLst>
              <a:ext uri="{FF2B5EF4-FFF2-40B4-BE49-F238E27FC236}">
                <a16:creationId xmlns:a16="http://schemas.microsoft.com/office/drawing/2014/main" id="{28226469-8AF7-2BC4-8F5F-20453350EBB8}"/>
              </a:ext>
            </a:extLst>
          </p:cNvPr>
          <p:cNvSpPr>
            <a:spLocks noChangeArrowheads="1"/>
          </p:cNvSpPr>
          <p:nvPr/>
        </p:nvSpPr>
        <p:spPr bwMode="auto">
          <a:xfrm>
            <a:off x="1138238" y="1938338"/>
            <a:ext cx="2195512"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65000"/>
              </a:lnSpc>
            </a:pPr>
            <a:endParaRPr lang="en-US" altLang="en-US" sz="3200" b="1" u="sng"/>
          </a:p>
          <a:p>
            <a:pPr algn="ctr">
              <a:lnSpc>
                <a:spcPct val="65000"/>
              </a:lnSpc>
            </a:pPr>
            <a:endParaRPr lang="en-US" altLang="en-US" sz="4000" b="1" u="sng"/>
          </a:p>
          <a:p>
            <a:pPr algn="ctr">
              <a:lnSpc>
                <a:spcPct val="90000"/>
              </a:lnSpc>
            </a:pPr>
            <a:r>
              <a:rPr lang="en-US" altLang="en-US" sz="4000">
                <a:solidFill>
                  <a:srgbClr val="660066"/>
                </a:solidFill>
              </a:rPr>
              <a:t>Learning </a:t>
            </a:r>
          </a:p>
          <a:p>
            <a:pPr algn="ctr">
              <a:lnSpc>
                <a:spcPct val="90000"/>
              </a:lnSpc>
            </a:pPr>
            <a:r>
              <a:rPr lang="en-US" altLang="en-US" sz="4000">
                <a:solidFill>
                  <a:srgbClr val="660066"/>
                </a:solidFill>
              </a:rPr>
              <a:t>Skills</a:t>
            </a:r>
          </a:p>
        </p:txBody>
      </p:sp>
      <p:pic>
        <p:nvPicPr>
          <p:cNvPr id="23558" name="Picture 9">
            <a:extLst>
              <a:ext uri="{FF2B5EF4-FFF2-40B4-BE49-F238E27FC236}">
                <a16:creationId xmlns:a16="http://schemas.microsoft.com/office/drawing/2014/main" id="{AE5F71D7-9E67-3733-9A5E-B96FD278AE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60916">
            <a:off x="3141663" y="3087688"/>
            <a:ext cx="2813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2">
            <a:extLst>
              <a:ext uri="{FF2B5EF4-FFF2-40B4-BE49-F238E27FC236}">
                <a16:creationId xmlns:a16="http://schemas.microsoft.com/office/drawing/2014/main" id="{23F077AC-F62B-6D33-8F8E-C5BDC9CF0F7B}"/>
              </a:ext>
            </a:extLst>
          </p:cNvPr>
          <p:cNvSpPr>
            <a:spLocks noChangeArrowheads="1"/>
          </p:cNvSpPr>
          <p:nvPr/>
        </p:nvSpPr>
        <p:spPr bwMode="auto">
          <a:xfrm>
            <a:off x="3333750" y="3048000"/>
            <a:ext cx="22113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endParaRPr lang="en-US" altLang="en-US" sz="4400">
              <a:solidFill>
                <a:srgbClr val="660066"/>
              </a:solidFill>
            </a:endParaRPr>
          </a:p>
          <a:p>
            <a:pPr algn="ctr">
              <a:lnSpc>
                <a:spcPct val="90000"/>
              </a:lnSpc>
            </a:pPr>
            <a:r>
              <a:rPr lang="en-US" altLang="en-US" sz="4400">
                <a:solidFill>
                  <a:srgbClr val="660066"/>
                </a:solidFill>
              </a:rPr>
              <a:t>Social Skills</a:t>
            </a:r>
            <a:endParaRPr lang="en-US" altLang="en-US" sz="3200"/>
          </a:p>
        </p:txBody>
      </p:sp>
      <p:pic>
        <p:nvPicPr>
          <p:cNvPr id="23560" name="Picture 5">
            <a:extLst>
              <a:ext uri="{FF2B5EF4-FFF2-40B4-BE49-F238E27FC236}">
                <a16:creationId xmlns:a16="http://schemas.microsoft.com/office/drawing/2014/main" id="{14CF4D01-CE31-9ACE-9467-34B16431C2F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54709">
            <a:off x="5557838" y="4005263"/>
            <a:ext cx="270351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3">
            <a:extLst>
              <a:ext uri="{FF2B5EF4-FFF2-40B4-BE49-F238E27FC236}">
                <a16:creationId xmlns:a16="http://schemas.microsoft.com/office/drawing/2014/main" id="{C53A9791-12A8-8F5E-91C0-F29608721541}"/>
              </a:ext>
            </a:extLst>
          </p:cNvPr>
          <p:cNvSpPr>
            <a:spLocks noChangeArrowheads="1"/>
          </p:cNvSpPr>
          <p:nvPr/>
        </p:nvSpPr>
        <p:spPr bwMode="auto">
          <a:xfrm>
            <a:off x="5702300" y="4410075"/>
            <a:ext cx="24145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3200">
                <a:solidFill>
                  <a:srgbClr val="660066"/>
                </a:solidFill>
              </a:rPr>
              <a:t>Self-Management Skills</a:t>
            </a:r>
          </a:p>
        </p:txBody>
      </p:sp>
      <p:pic>
        <p:nvPicPr>
          <p:cNvPr id="23562" name="Picture 6">
            <a:extLst>
              <a:ext uri="{FF2B5EF4-FFF2-40B4-BE49-F238E27FC236}">
                <a16:creationId xmlns:a16="http://schemas.microsoft.com/office/drawing/2014/main" id="{4EA765C0-80CF-7364-2860-C84EB1DC57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29113" y="31988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6">
            <a:extLst>
              <a:ext uri="{FF2B5EF4-FFF2-40B4-BE49-F238E27FC236}">
                <a16:creationId xmlns:a16="http://schemas.microsoft.com/office/drawing/2014/main" id="{F527C152-FFE4-79BF-8F11-EEE33782D67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40084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6">
            <a:extLst>
              <a:ext uri="{FF2B5EF4-FFF2-40B4-BE49-F238E27FC236}">
                <a16:creationId xmlns:a16="http://schemas.microsoft.com/office/drawing/2014/main" id="{55223B22-2CE1-C14B-D7DE-1BE55CCE48C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41538" y="22653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53E-6676-254F-89A8-992BCF2CAF1B}"/>
              </a:ext>
            </a:extLst>
          </p:cNvPr>
          <p:cNvSpPr>
            <a:spLocks noGrp="1"/>
          </p:cNvSpPr>
          <p:nvPr>
            <p:ph type="title"/>
          </p:nvPr>
        </p:nvSpPr>
        <p:spPr>
          <a:xfrm>
            <a:off x="1143000" y="76200"/>
            <a:ext cx="6964363" cy="1735138"/>
          </a:xfrm>
        </p:spPr>
        <p:txBody>
          <a:bodyPr/>
          <a:lstStyle/>
          <a:p>
            <a:pPr eaLnBrk="1" hangingPunct="1">
              <a:defRPr/>
            </a:pPr>
            <a:br>
              <a:rPr lang="en-US" sz="2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r>
              <a:rPr lang="en-US" sz="2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SSS is your Go To program for  </a:t>
            </a:r>
            <a:br>
              <a:rPr lang="en-US" sz="2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br>
            <a:r>
              <a:rPr lang="en-US" sz="2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ASCA Mindsets </a:t>
            </a:r>
          </a:p>
        </p:txBody>
      </p:sp>
      <p:graphicFrame>
        <p:nvGraphicFramePr>
          <p:cNvPr id="5" name="Content Placeholder 4">
            <a:extLst>
              <a:ext uri="{FF2B5EF4-FFF2-40B4-BE49-F238E27FC236}">
                <a16:creationId xmlns:a16="http://schemas.microsoft.com/office/drawing/2014/main" id="{65A789B3-B60E-E140-AD0C-5DF4E7DE7390}"/>
              </a:ext>
            </a:extLst>
          </p:cNvPr>
          <p:cNvGraphicFramePr>
            <a:graphicFrameLocks noGrp="1"/>
          </p:cNvGraphicFramePr>
          <p:nvPr>
            <p:ph idx="1"/>
          </p:nvPr>
        </p:nvGraphicFramePr>
        <p:xfrm>
          <a:off x="1143000" y="1905000"/>
          <a:ext cx="67818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BA60B2F9-CB18-FAEB-5069-D787B770D4A3}"/>
              </a:ext>
            </a:extLst>
          </p:cNvPr>
          <p:cNvSpPr>
            <a:spLocks noGrp="1"/>
          </p:cNvSpPr>
          <p:nvPr>
            <p:ph type="title"/>
          </p:nvPr>
        </p:nvSpPr>
        <p:spPr/>
        <p:txBody>
          <a:bodyPr/>
          <a:lstStyle/>
          <a:p>
            <a:pPr eaLnBrk="1" hangingPunct="1"/>
            <a:r>
              <a:rPr lang="en-US" altLang="en-US"/>
              <a:t>SSS and ASCA Mindsets</a:t>
            </a:r>
          </a:p>
        </p:txBody>
      </p:sp>
      <p:pic>
        <p:nvPicPr>
          <p:cNvPr id="124931" name="Content Placeholder 3">
            <a:extLst>
              <a:ext uri="{FF2B5EF4-FFF2-40B4-BE49-F238E27FC236}">
                <a16:creationId xmlns:a16="http://schemas.microsoft.com/office/drawing/2014/main" id="{AB475C78-A929-13D4-0CCD-1DC491395E4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5575" y="1295400"/>
            <a:ext cx="8843963" cy="5334000"/>
          </a:xfrm>
        </p:spPr>
      </p:pic>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80225" name="Title 1">
            <a:extLst>
              <a:ext uri="{FF2B5EF4-FFF2-40B4-BE49-F238E27FC236}">
                <a16:creationId xmlns:a16="http://schemas.microsoft.com/office/drawing/2014/main" id="{013D39B5-D99D-A445-9B40-D4870ECB5831}"/>
              </a:ext>
            </a:extLst>
          </p:cNvPr>
          <p:cNvSpPr>
            <a:spLocks noGrp="1"/>
          </p:cNvSpPr>
          <p:nvPr>
            <p:ph type="title"/>
          </p:nvPr>
        </p:nvSpPr>
        <p:spPr>
          <a:xfrm>
            <a:off x="1095375" y="685800"/>
            <a:ext cx="6964363" cy="1201738"/>
          </a:xfrm>
        </p:spPr>
        <p:txBody>
          <a:bodyPr/>
          <a:lstStyle/>
          <a:p>
            <a:pPr eaLnBrk="1" hangingPunct="1">
              <a:defRPr/>
            </a:pPr>
            <a:r>
              <a:rPr lang="en-US" altLang="en-US" sz="40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SSS and ASCA Learning Strategies</a:t>
            </a:r>
          </a:p>
        </p:txBody>
      </p:sp>
      <p:pic>
        <p:nvPicPr>
          <p:cNvPr id="125955" name="Content Placeholder 3">
            <a:extLst>
              <a:ext uri="{FF2B5EF4-FFF2-40B4-BE49-F238E27FC236}">
                <a16:creationId xmlns:a16="http://schemas.microsoft.com/office/drawing/2014/main" id="{092872AC-A1CE-AAAB-27E6-47A6B2D7CFD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 y="1285875"/>
            <a:ext cx="9667875" cy="6237288"/>
          </a:xfrm>
        </p:spPr>
      </p:pic>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81249" name="Title 1">
            <a:extLst>
              <a:ext uri="{FF2B5EF4-FFF2-40B4-BE49-F238E27FC236}">
                <a16:creationId xmlns:a16="http://schemas.microsoft.com/office/drawing/2014/main" id="{B28C4927-404F-934E-BC7A-B60AC1EEBFCD}"/>
              </a:ext>
            </a:extLst>
          </p:cNvPr>
          <p:cNvSpPr>
            <a:spLocks noGrp="1"/>
          </p:cNvSpPr>
          <p:nvPr>
            <p:ph type="title"/>
          </p:nvPr>
        </p:nvSpPr>
        <p:spPr>
          <a:xfrm>
            <a:off x="1066800" y="609600"/>
            <a:ext cx="6964363" cy="1201738"/>
          </a:xfrm>
        </p:spPr>
        <p:txBody>
          <a:bodyPr/>
          <a:lstStyle/>
          <a:p>
            <a:pPr eaLnBrk="1" hangingPunct="1">
              <a:defRPr/>
            </a:pPr>
            <a:r>
              <a:rPr lang="en-US" altLang="en-US" sz="40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SSS and ASCA Self-Management Skills</a:t>
            </a:r>
          </a:p>
        </p:txBody>
      </p:sp>
      <p:pic>
        <p:nvPicPr>
          <p:cNvPr id="126979" name="Content Placeholder 3">
            <a:extLst>
              <a:ext uri="{FF2B5EF4-FFF2-40B4-BE49-F238E27FC236}">
                <a16:creationId xmlns:a16="http://schemas.microsoft.com/office/drawing/2014/main" id="{5F4A188B-ADD7-29C0-8678-8C1984E3A05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 y="914400"/>
            <a:ext cx="9448800" cy="7300913"/>
          </a:xfrm>
        </p:spPr>
      </p:pic>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id="{180A7B96-1331-E845-898D-363524FCC956}"/>
              </a:ext>
            </a:extLst>
          </p:cNvPr>
          <p:cNvSpPr>
            <a:spLocks noGrp="1"/>
          </p:cNvSpPr>
          <p:nvPr>
            <p:ph type="title"/>
          </p:nvPr>
        </p:nvSpPr>
        <p:spPr/>
        <p:txBody>
          <a:bodyPr/>
          <a:lstStyle/>
          <a:p>
            <a:pPr eaLnBrk="1" hangingPunct="1">
              <a:defRPr/>
            </a:pPr>
            <a:r>
              <a:rPr lang="en-US" altLang="en-US" sz="48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SSS and ASCA Social Skills</a:t>
            </a:r>
          </a:p>
        </p:txBody>
      </p:sp>
      <p:pic>
        <p:nvPicPr>
          <p:cNvPr id="128003" name="Content Placeholder 3">
            <a:extLst>
              <a:ext uri="{FF2B5EF4-FFF2-40B4-BE49-F238E27FC236}">
                <a16:creationId xmlns:a16="http://schemas.microsoft.com/office/drawing/2014/main" id="{82641AA1-26CF-90D9-17F3-FF009472968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 y="1219200"/>
            <a:ext cx="10498138" cy="6515100"/>
          </a:xfrm>
        </p:spPr>
      </p:pic>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a:extLst>
              <a:ext uri="{FF2B5EF4-FFF2-40B4-BE49-F238E27FC236}">
                <a16:creationId xmlns:a16="http://schemas.microsoft.com/office/drawing/2014/main" id="{A280D357-B979-FF96-583D-F42EBEBE7E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73113"/>
            <a:ext cx="739933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6">
            <a:extLst>
              <a:ext uri="{FF2B5EF4-FFF2-40B4-BE49-F238E27FC236}">
                <a16:creationId xmlns:a16="http://schemas.microsoft.com/office/drawing/2014/main" id="{63489288-CAB8-5779-1EE6-73BA17A077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873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5">
            <a:extLst>
              <a:ext uri="{FF2B5EF4-FFF2-40B4-BE49-F238E27FC236}">
                <a16:creationId xmlns:a16="http://schemas.microsoft.com/office/drawing/2014/main" id="{FA95BDCA-D332-1CCA-504E-58B18D5F44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56696">
            <a:off x="1149350" y="1371600"/>
            <a:ext cx="26685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hape 207">
            <a:extLst>
              <a:ext uri="{FF2B5EF4-FFF2-40B4-BE49-F238E27FC236}">
                <a16:creationId xmlns:a16="http://schemas.microsoft.com/office/drawing/2014/main" id="{241204C8-0632-E64B-871E-40C586B9CD11}"/>
              </a:ext>
            </a:extLst>
          </p:cNvPr>
          <p:cNvSpPr>
            <a:spLocks noChangeArrowheads="1"/>
          </p:cNvSpPr>
          <p:nvPr/>
        </p:nvSpPr>
        <p:spPr bwMode="auto">
          <a:xfrm rot="20637809">
            <a:off x="1173163" y="1878013"/>
            <a:ext cx="2387600" cy="1077912"/>
          </a:xfrm>
          <a:prstGeom prst="rect">
            <a:avLst/>
          </a:prstGeom>
          <a:noFill/>
          <a:ln>
            <a:noFill/>
          </a:ln>
          <a:extLst>
            <a:ext uri="{909E8E84-426E-40dd-AFC4-6F175D3DCCD1}"/>
            <a:ext uri="{91240B29-F687-4f45-9708-019B960494DF}"/>
          </a:extLst>
        </p:spPr>
        <p:txBody>
          <a:bodyPr lIns="91425" tIns="45700" rIns="91425" bIns="45700"/>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ea typeface="ＭＳ Ｐゴシック" panose="020B0600070205080204" pitchFamily="34" charset="-128"/>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ea typeface="ＭＳ Ｐゴシック" panose="020B0600070205080204" pitchFamily="34" charset="-128"/>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ea typeface="ＭＳ Ｐゴシック" panose="020B0600070205080204" pitchFamily="34" charset="-128"/>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ea typeface="ＭＳ Ｐゴシック" panose="020B0600070205080204" pitchFamily="34" charset="-128"/>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ea typeface="ＭＳ Ｐゴシック" panose="020B0600070205080204" pitchFamily="34" charset="-128"/>
              </a:defRPr>
            </a:lvl9pPr>
          </a:lstStyle>
          <a:p>
            <a:pPr algn="ctr" eaLnBrk="1" hangingPunct="1">
              <a:buFont typeface="Brush Script MT" panose="03060802040406070304" pitchFamily="66" charset="0"/>
              <a:buNone/>
              <a:defRPr/>
            </a:pPr>
            <a:r>
              <a:rPr lang="en-US" altLang="en-US" sz="1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rPr>
              <a:t>For more information contact:</a:t>
            </a:r>
          </a:p>
          <a:p>
            <a:pPr algn="ctr" eaLnBrk="1" hangingPunct="1">
              <a:buFont typeface="Brush Script MT" panose="03060802040406070304" pitchFamily="66" charset="0"/>
              <a:buNone/>
              <a:defRPr/>
            </a:pPr>
            <a:r>
              <a:rPr lang="en-US" altLang="en-US" sz="1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rPr>
              <a:t>Dr. Greg </a:t>
            </a:r>
            <a:r>
              <a:rPr lang="en-US" altLang="en-US" sz="1600" dirty="0" err="1">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rPr>
              <a:t>Brigman</a:t>
            </a:r>
            <a:endParaRPr lang="en-US" altLang="en-US" sz="1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ndParaRPr>
          </a:p>
          <a:p>
            <a:pPr algn="ctr" eaLnBrk="1" hangingPunct="1">
              <a:buFont typeface="Brush Script MT" panose="03060802040406070304" pitchFamily="66" charset="0"/>
              <a:buNone/>
              <a:defRPr/>
            </a:pPr>
            <a:r>
              <a:rPr lang="en-US" altLang="en-US" sz="1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rPr>
              <a:t>Florida Atlantic University</a:t>
            </a:r>
          </a:p>
          <a:p>
            <a:pPr algn="ctr" eaLnBrk="1" hangingPunct="1">
              <a:buFont typeface="Brush Script MT" panose="03060802040406070304" pitchFamily="66" charset="0"/>
              <a:buNone/>
              <a:defRPr/>
            </a:pPr>
            <a:r>
              <a:rPr lang="en-US" altLang="en-US" sz="16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rPr>
              <a:t>gbrigman@fau.edu</a:t>
            </a:r>
          </a:p>
        </p:txBody>
      </p:sp>
      <p:pic>
        <p:nvPicPr>
          <p:cNvPr id="129029" name="Picture 6">
            <a:extLst>
              <a:ext uri="{FF2B5EF4-FFF2-40B4-BE49-F238E27FC236}">
                <a16:creationId xmlns:a16="http://schemas.microsoft.com/office/drawing/2014/main" id="{FFAB474A-CC0D-DBBB-8DA0-DD29D363FA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1462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28674" name="Picture 1026" descr="3 Key Skills">
            <a:extLst>
              <a:ext uri="{FF2B5EF4-FFF2-40B4-BE49-F238E27FC236}">
                <a16:creationId xmlns:a16="http://schemas.microsoft.com/office/drawing/2014/main" id="{B295E192-3C45-E532-4200-9AAD24106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749300"/>
            <a:ext cx="7010400" cy="51943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33"/>
          <p:cNvSpPr txBox="1">
            <a:spLocks noGrp="1"/>
          </p:cNvSpPr>
          <p:nvPr>
            <p:ph type="title"/>
          </p:nvPr>
        </p:nvSpPr>
        <p:spPr>
          <a:xfrm>
            <a:off x="408637" y="1325227"/>
            <a:ext cx="8545800" cy="401700"/>
          </a:xfrm>
          <a:prstGeom prst="rect">
            <a:avLst/>
          </a:prstGeom>
          <a:noFill/>
          <a:ln>
            <a:noFill/>
          </a:ln>
        </p:spPr>
        <p:txBody>
          <a:bodyPr spcFirstLastPara="1" vert="horz" wrap="square" lIns="0" tIns="0" rIns="0" bIns="0" rtlCol="0" anchor="b" anchorCtr="0">
            <a:noAutofit/>
          </a:bodyPr>
          <a:lstStyle/>
          <a:p>
            <a:r>
              <a:rPr lang="en-US" dirty="0"/>
              <a:t>Student Success Skills Published Research Findings</a:t>
            </a:r>
            <a:endParaRPr dirty="0"/>
          </a:p>
        </p:txBody>
      </p:sp>
      <p:pic>
        <p:nvPicPr>
          <p:cNvPr id="1285" name="Google Shape;1285;p33"/>
          <p:cNvPicPr preferRelativeResize="0"/>
          <p:nvPr/>
        </p:nvPicPr>
        <p:blipFill rotWithShape="1">
          <a:blip r:embed="rId3">
            <a:alphaModFix/>
          </a:blip>
          <a:srcRect/>
          <a:stretch/>
        </p:blipFill>
        <p:spPr>
          <a:xfrm>
            <a:off x="408626" y="1881481"/>
            <a:ext cx="8545801" cy="3847271"/>
          </a:xfrm>
          <a:prstGeom prst="rect">
            <a:avLst/>
          </a:prstGeom>
          <a:noFill/>
          <a:ln>
            <a:noFill/>
          </a:ln>
        </p:spPr>
      </p:pic>
    </p:spTree>
    <p:extLst>
      <p:ext uri="{BB962C8B-B14F-4D97-AF65-F5344CB8AC3E}">
        <p14:creationId xmlns:p14="http://schemas.microsoft.com/office/powerpoint/2010/main" val="206376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192023A-1883-2B49-BF5E-A9360B2A3582}"/>
              </a:ext>
            </a:extLst>
          </p:cNvPr>
          <p:cNvSpPr txBox="1">
            <a:spLocks noChangeArrowheads="1"/>
          </p:cNvSpPr>
          <p:nvPr/>
        </p:nvSpPr>
        <p:spPr bwMode="auto">
          <a:xfrm>
            <a:off x="1022350" y="1600200"/>
            <a:ext cx="3429000" cy="4448175"/>
          </a:xfrm>
          <a:prstGeom prst="rect">
            <a:avLst/>
          </a:prstGeom>
          <a:solidFill>
            <a:schemeClr val="tx2">
              <a:lumMod val="20000"/>
              <a:lumOff val="80000"/>
            </a:schemeClr>
          </a:solidFill>
          <a:ln w="9525">
            <a:solidFill>
              <a:srgbClr val="000000"/>
            </a:solidFill>
            <a:miter lim="800000"/>
            <a:headEnd/>
            <a:tailEnd/>
          </a:ln>
          <a:extLst>
            <a:ext uri="{909E8E84-426E-40dd-AFC4-6F175D3DCCD1}"/>
            <a:ext uri="{91240B29-F687-4f45-9708-019B960494DF}"/>
          </a:extLst>
        </p:spPr>
        <p:txBody>
          <a:bodyPr/>
          <a:lst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ＭＳ Ｐゴシック" panose="020B0600070205080204" pitchFamily="34" charset="-128"/>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ＭＳ Ｐゴシック" panose="020B0600070205080204" pitchFamily="34" charset="-128"/>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ＭＳ Ｐゴシック" panose="020B0600070205080204" pitchFamily="34" charset="-128"/>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ＭＳ Ｐゴシック" panose="020B0600070205080204" pitchFamily="34" charset="-128"/>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ＭＳ Ｐゴシック" panose="020B0600070205080204" pitchFamily="34" charset="-128"/>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eaLnBrk="1" hangingPunct="1">
              <a:buFont typeface="Brush Script MT" panose="03060802040406070304" pitchFamily="66" charset="0"/>
              <a:buNone/>
              <a:defRPr/>
            </a:pPr>
            <a:endParaRPr lang="en-US" altLang="en-US" b="1">
              <a:solidFill>
                <a:srgbClr val="003366"/>
              </a:solidFill>
            </a:endParaRPr>
          </a:p>
          <a:p>
            <a:pPr eaLnBrk="1" hangingPunct="1">
              <a:buFont typeface="Wingdings" panose="05000000000000000000" pitchFamily="2" charset="2"/>
              <a:buChar char="l"/>
              <a:defRPr/>
            </a:pPr>
            <a:endParaRPr lang="en-US" altLang="en-US" b="1" dirty="0">
              <a:solidFill>
                <a:srgbClr val="003366"/>
              </a:solidFill>
            </a:endParaRPr>
          </a:p>
        </p:txBody>
      </p:sp>
      <p:sp>
        <p:nvSpPr>
          <p:cNvPr id="88065" name="Rectangle 2">
            <a:extLst>
              <a:ext uri="{FF2B5EF4-FFF2-40B4-BE49-F238E27FC236}">
                <a16:creationId xmlns:a16="http://schemas.microsoft.com/office/drawing/2014/main" id="{4435568E-1277-724D-A089-657C97271038}"/>
              </a:ext>
            </a:extLst>
          </p:cNvPr>
          <p:cNvSpPr>
            <a:spLocks noGrp="1" noChangeArrowheads="1"/>
          </p:cNvSpPr>
          <p:nvPr>
            <p:ph type="title"/>
          </p:nvPr>
        </p:nvSpPr>
        <p:spPr>
          <a:xfrm>
            <a:off x="304800" y="762000"/>
            <a:ext cx="7696200" cy="838200"/>
          </a:xfrm>
        </p:spPr>
        <p:txBody>
          <a:bodyPr/>
          <a:lstStyle/>
          <a:p>
            <a:pPr eaLnBrk="1" hangingPunct="1">
              <a:defRPr/>
            </a:pPr>
            <a:r>
              <a:rPr lang="en-US" altLang="en-US" sz="5400" dirty="0">
                <a:solidFill>
                  <a:schemeClr val="bg2">
                    <a:lumMod val="50000"/>
                  </a:scheme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rPr>
              <a:t>	SSS Efficacy Research</a:t>
            </a:r>
          </a:p>
        </p:txBody>
      </p:sp>
      <p:sp>
        <p:nvSpPr>
          <p:cNvPr id="88066" name="Rectangle 3">
            <a:extLst>
              <a:ext uri="{FF2B5EF4-FFF2-40B4-BE49-F238E27FC236}">
                <a16:creationId xmlns:a16="http://schemas.microsoft.com/office/drawing/2014/main" id="{7124CCED-26E0-9040-A57A-16037995FD89}"/>
              </a:ext>
            </a:extLst>
          </p:cNvPr>
          <p:cNvSpPr>
            <a:spLocks noGrp="1" noChangeArrowheads="1"/>
          </p:cNvSpPr>
          <p:nvPr>
            <p:ph type="body" sz="half" idx="2"/>
          </p:nvPr>
        </p:nvSpPr>
        <p:spPr>
          <a:xfrm>
            <a:off x="4572000" y="1628775"/>
            <a:ext cx="3429000" cy="4419600"/>
          </a:xfrm>
          <a:solidFill>
            <a:schemeClr val="tx2">
              <a:lumMod val="20000"/>
              <a:lumOff val="80000"/>
            </a:schemeClr>
          </a:solidFill>
          <a:ln>
            <a:solidFill>
              <a:srgbClr val="000000"/>
            </a:solidFill>
            <a:miter lim="800000"/>
            <a:headEnd/>
            <a:tailEnd/>
          </a:ln>
        </p:spPr>
        <p:txBody>
          <a:bodyPr/>
          <a:lstStyle/>
          <a:p>
            <a:pPr marL="0" indent="0" eaLnBrk="1" hangingPunct="1">
              <a:buFont typeface="Brush Script MT" panose="03060802040406070304" pitchFamily="66" charset="0"/>
              <a:buNone/>
              <a:defRPr/>
            </a:pPr>
            <a:endParaRPr lang="en-US" altLang="en-US" dirty="0">
              <a:solidFill>
                <a:srgbClr val="003366"/>
              </a:solidFill>
              <a:ea typeface="ＭＳ Ｐゴシック" panose="020B0600070205080204" pitchFamily="34" charset="-128"/>
            </a:endParaRPr>
          </a:p>
          <a:p>
            <a:pPr eaLnBrk="1" hangingPunct="1">
              <a:buFont typeface="Wingdings" panose="05000000000000000000" pitchFamily="2" charset="2"/>
              <a:buChar char="l"/>
              <a:defRPr/>
            </a:pPr>
            <a:endParaRPr lang="en-US" altLang="en-US" dirty="0">
              <a:solidFill>
                <a:srgbClr val="003366"/>
              </a:solidFill>
              <a:ea typeface="ＭＳ Ｐゴシック" panose="020B0600070205080204" pitchFamily="34" charset="-128"/>
            </a:endParaRPr>
          </a:p>
        </p:txBody>
      </p:sp>
      <p:pic>
        <p:nvPicPr>
          <p:cNvPr id="32773" name="Picture 9">
            <a:extLst>
              <a:ext uri="{FF2B5EF4-FFF2-40B4-BE49-F238E27FC236}">
                <a16:creationId xmlns:a16="http://schemas.microsoft.com/office/drawing/2014/main" id="{2480CDA2-B3C0-4307-0D43-B5FC25CB30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0916">
            <a:off x="1250950" y="2362200"/>
            <a:ext cx="330835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2">
            <a:extLst>
              <a:ext uri="{FF2B5EF4-FFF2-40B4-BE49-F238E27FC236}">
                <a16:creationId xmlns:a16="http://schemas.microsoft.com/office/drawing/2014/main" id="{0CE69A71-05A4-D603-581A-02207F2B2D1C}"/>
              </a:ext>
            </a:extLst>
          </p:cNvPr>
          <p:cNvSpPr>
            <a:spLocks noChangeArrowheads="1"/>
          </p:cNvSpPr>
          <p:nvPr/>
        </p:nvSpPr>
        <p:spPr bwMode="auto">
          <a:xfrm>
            <a:off x="1454150" y="2628900"/>
            <a:ext cx="256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003366"/>
                </a:solidFill>
              </a:rPr>
              <a:t>Over 25 published articles on SSS  in leading professional journals.</a:t>
            </a:r>
            <a:endParaRPr lang="en-US" altLang="en-US" sz="2800" dirty="0"/>
          </a:p>
        </p:txBody>
      </p:sp>
      <p:pic>
        <p:nvPicPr>
          <p:cNvPr id="32775" name="Picture 13" descr="http://images.clipshrine.com/wheel/medium-Sticky-note-33.3-14866.png">
            <a:extLst>
              <a:ext uri="{FF2B5EF4-FFF2-40B4-BE49-F238E27FC236}">
                <a16:creationId xmlns:a16="http://schemas.microsoft.com/office/drawing/2014/main" id="{B5D3A6ED-70C0-FCD7-69FE-B2AB35C88C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624">
            <a:off x="4681538" y="2355850"/>
            <a:ext cx="32607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3">
            <a:extLst>
              <a:ext uri="{FF2B5EF4-FFF2-40B4-BE49-F238E27FC236}">
                <a16:creationId xmlns:a16="http://schemas.microsoft.com/office/drawing/2014/main" id="{C0942F76-FF97-3AEF-5547-47FE66FF90AA}"/>
              </a:ext>
            </a:extLst>
          </p:cNvPr>
          <p:cNvSpPr>
            <a:spLocks noChangeArrowheads="1"/>
          </p:cNvSpPr>
          <p:nvPr/>
        </p:nvSpPr>
        <p:spPr bwMode="auto">
          <a:xfrm>
            <a:off x="4787900" y="2655888"/>
            <a:ext cx="28194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a:solidFill>
                  <a:srgbClr val="003366"/>
                </a:solidFill>
              </a:rPr>
              <a:t>Three national award winning research articles</a:t>
            </a:r>
          </a:p>
          <a:p>
            <a:pPr eaLnBrk="1" hangingPunct="1"/>
            <a:endParaRPr lang="en-US" altLang="en-US" sz="3200" b="1" dirty="0">
              <a:solidFill>
                <a:srgbClr val="003366"/>
              </a:solidFill>
            </a:endParaRPr>
          </a:p>
        </p:txBody>
      </p:sp>
      <p:pic>
        <p:nvPicPr>
          <p:cNvPr id="32777" name="Picture 6">
            <a:extLst>
              <a:ext uri="{FF2B5EF4-FFF2-40B4-BE49-F238E27FC236}">
                <a16:creationId xmlns:a16="http://schemas.microsoft.com/office/drawing/2014/main" id="{FD0EEAF7-287A-D6A9-1C23-E5046115FD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17800" y="2351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6">
            <a:extLst>
              <a:ext uri="{FF2B5EF4-FFF2-40B4-BE49-F238E27FC236}">
                <a16:creationId xmlns:a16="http://schemas.microsoft.com/office/drawing/2014/main" id="{06655F5A-8293-4CEB-1FF8-72D65D44F2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00763" y="2351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24"/>
          <p:cNvSpPr txBox="1">
            <a:spLocks noGrp="1"/>
          </p:cNvSpPr>
          <p:nvPr>
            <p:ph type="title" idx="2"/>
          </p:nvPr>
        </p:nvSpPr>
        <p:spPr>
          <a:xfrm>
            <a:off x="2178555" y="2094263"/>
            <a:ext cx="2733300" cy="401700"/>
          </a:xfrm>
          <a:prstGeom prst="rect">
            <a:avLst/>
          </a:prstGeom>
          <a:noFill/>
          <a:ln>
            <a:noFill/>
          </a:ln>
        </p:spPr>
        <p:txBody>
          <a:bodyPr spcFirstLastPara="1" vert="horz" wrap="square" lIns="0" tIns="0" rIns="0" bIns="0" rtlCol="0" anchor="b" anchorCtr="0">
            <a:noAutofit/>
          </a:bodyPr>
          <a:lstStyle/>
          <a:p>
            <a:r>
              <a:rPr lang="en-US" u="sng">
                <a:solidFill>
                  <a:srgbClr val="4A86E8"/>
                </a:solidFill>
                <a:hlinkClick r:id="rId3">
                  <a:extLst>
                    <a:ext uri="{A12FA001-AC4F-418D-AE19-62706E023703}">
                      <ahyp:hlinkClr xmlns:ahyp="http://schemas.microsoft.com/office/drawing/2018/hyperlinkcolor" val="tx"/>
                    </a:ext>
                  </a:extLst>
                </a:hlinkClick>
              </a:rPr>
              <a:t>Collaborative for Academic, Social,</a:t>
            </a:r>
            <a:endParaRPr>
              <a:solidFill>
                <a:srgbClr val="4A86E8"/>
              </a:solidFill>
            </a:endParaRPr>
          </a:p>
          <a:p>
            <a:r>
              <a:rPr lang="en-US" u="sng">
                <a:solidFill>
                  <a:srgbClr val="4A86E8"/>
                </a:solidFill>
                <a:hlinkClick r:id="rId3">
                  <a:extLst>
                    <a:ext uri="{A12FA001-AC4F-418D-AE19-62706E023703}">
                      <ahyp:hlinkClr xmlns:ahyp="http://schemas.microsoft.com/office/drawing/2018/hyperlinkcolor" val="tx"/>
                    </a:ext>
                  </a:extLst>
                </a:hlinkClick>
              </a:rPr>
              <a:t>and Emotional Learning (CASEL) Program Guides</a:t>
            </a:r>
            <a:endParaRPr>
              <a:solidFill>
                <a:srgbClr val="4A86E8"/>
              </a:solidFill>
            </a:endParaRPr>
          </a:p>
        </p:txBody>
      </p:sp>
      <p:sp>
        <p:nvSpPr>
          <p:cNvPr id="1183" name="Google Shape;1183;p24"/>
          <p:cNvSpPr txBox="1">
            <a:spLocks noGrp="1"/>
          </p:cNvSpPr>
          <p:nvPr>
            <p:ph type="title" idx="6"/>
          </p:nvPr>
        </p:nvSpPr>
        <p:spPr>
          <a:xfrm>
            <a:off x="1126325" y="857250"/>
            <a:ext cx="7734000" cy="822000"/>
          </a:xfrm>
          <a:prstGeom prst="rect">
            <a:avLst/>
          </a:prstGeom>
          <a:noFill/>
          <a:ln>
            <a:noFill/>
          </a:ln>
        </p:spPr>
        <p:txBody>
          <a:bodyPr spcFirstLastPara="1" vert="horz" wrap="square" lIns="0" tIns="0" rIns="0" bIns="0" rtlCol="0" anchor="b" anchorCtr="0">
            <a:noAutofit/>
          </a:bodyPr>
          <a:lstStyle/>
          <a:p>
            <a:r>
              <a:rPr lang="en-US" dirty="0"/>
              <a:t>One or more of the the Student Success Skills Programs </a:t>
            </a:r>
            <a:br>
              <a:rPr lang="en-US" dirty="0"/>
            </a:br>
            <a:r>
              <a:rPr lang="en-US" dirty="0"/>
              <a:t>are featured in all six of these evidence-based guides </a:t>
            </a:r>
            <a:endParaRPr dirty="0"/>
          </a:p>
        </p:txBody>
      </p:sp>
      <p:pic>
        <p:nvPicPr>
          <p:cNvPr id="1184" name="Google Shape;1184;p24"/>
          <p:cNvPicPr preferRelativeResize="0"/>
          <p:nvPr/>
        </p:nvPicPr>
        <p:blipFill rotWithShape="1">
          <a:blip r:embed="rId4">
            <a:alphaModFix/>
          </a:blip>
          <a:srcRect/>
          <a:stretch/>
        </p:blipFill>
        <p:spPr>
          <a:xfrm>
            <a:off x="369225" y="1806824"/>
            <a:ext cx="1357950" cy="677950"/>
          </a:xfrm>
          <a:prstGeom prst="rect">
            <a:avLst/>
          </a:prstGeom>
          <a:noFill/>
          <a:ln>
            <a:noFill/>
          </a:ln>
        </p:spPr>
      </p:pic>
      <p:sp>
        <p:nvSpPr>
          <p:cNvPr id="1185" name="Google Shape;1185;p24"/>
          <p:cNvSpPr txBox="1">
            <a:spLocks noGrp="1"/>
          </p:cNvSpPr>
          <p:nvPr>
            <p:ph type="title" idx="2"/>
          </p:nvPr>
        </p:nvSpPr>
        <p:spPr>
          <a:xfrm>
            <a:off x="2178555" y="2910988"/>
            <a:ext cx="2733300" cy="401700"/>
          </a:xfrm>
          <a:prstGeom prst="rect">
            <a:avLst/>
          </a:prstGeom>
          <a:noFill/>
          <a:ln>
            <a:noFill/>
          </a:ln>
        </p:spPr>
        <p:txBody>
          <a:bodyPr spcFirstLastPara="1" vert="horz" wrap="square" lIns="0" tIns="0" rIns="0" bIns="0" rtlCol="0" anchor="b" anchorCtr="0">
            <a:noAutofit/>
          </a:bodyPr>
          <a:lstStyle/>
          <a:p>
            <a:r>
              <a:rPr lang="en-US" u="sng">
                <a:solidFill>
                  <a:srgbClr val="4A86E8"/>
                </a:solidFill>
                <a:hlinkClick r:id="rId5">
                  <a:extLst>
                    <a:ext uri="{A12FA001-AC4F-418D-AE19-62706E023703}">
                      <ahyp:hlinkClr xmlns:ahyp="http://schemas.microsoft.com/office/drawing/2018/hyperlinkcolor" val="tx"/>
                    </a:ext>
                  </a:extLst>
                </a:hlinkClick>
              </a:rPr>
              <a:t>What Works Clearinghouse</a:t>
            </a:r>
            <a:endParaRPr u="sng">
              <a:solidFill>
                <a:srgbClr val="4A86E8"/>
              </a:solidFill>
            </a:endParaRPr>
          </a:p>
        </p:txBody>
      </p:sp>
      <p:pic>
        <p:nvPicPr>
          <p:cNvPr id="1186" name="Google Shape;1186;p24"/>
          <p:cNvPicPr preferRelativeResize="0"/>
          <p:nvPr/>
        </p:nvPicPr>
        <p:blipFill rotWithShape="1">
          <a:blip r:embed="rId6">
            <a:alphaModFix/>
          </a:blip>
          <a:srcRect/>
          <a:stretch/>
        </p:blipFill>
        <p:spPr>
          <a:xfrm>
            <a:off x="369225" y="2903575"/>
            <a:ext cx="1357950" cy="495000"/>
          </a:xfrm>
          <a:prstGeom prst="rect">
            <a:avLst/>
          </a:prstGeom>
          <a:noFill/>
          <a:ln>
            <a:noFill/>
          </a:ln>
        </p:spPr>
      </p:pic>
      <p:pic>
        <p:nvPicPr>
          <p:cNvPr id="1187" name="Google Shape;1187;p24"/>
          <p:cNvPicPr preferRelativeResize="0"/>
          <p:nvPr/>
        </p:nvPicPr>
        <p:blipFill rotWithShape="1">
          <a:blip r:embed="rId7">
            <a:alphaModFix/>
          </a:blip>
          <a:srcRect/>
          <a:stretch/>
        </p:blipFill>
        <p:spPr>
          <a:xfrm>
            <a:off x="369225" y="3727700"/>
            <a:ext cx="1357950" cy="531000"/>
          </a:xfrm>
          <a:prstGeom prst="rect">
            <a:avLst/>
          </a:prstGeom>
          <a:noFill/>
          <a:ln>
            <a:noFill/>
          </a:ln>
        </p:spPr>
      </p:pic>
      <p:sp>
        <p:nvSpPr>
          <p:cNvPr id="1188" name="Google Shape;1188;p24"/>
          <p:cNvSpPr txBox="1"/>
          <p:nvPr/>
        </p:nvSpPr>
        <p:spPr>
          <a:xfrm>
            <a:off x="2045200" y="3667900"/>
            <a:ext cx="3000000" cy="3000000"/>
          </a:xfrm>
          <a:prstGeom prst="rect">
            <a:avLst/>
          </a:prstGeom>
          <a:noFill/>
          <a:ln>
            <a:noFill/>
          </a:ln>
        </p:spPr>
        <p:txBody>
          <a:bodyPr spcFirstLastPara="1" wrap="square" lIns="91425" tIns="91425" rIns="91425" bIns="91425" anchor="t" anchorCtr="0">
            <a:noAutofit/>
          </a:bodyPr>
          <a:lstStyle/>
          <a:p>
            <a:pPr algn="ctr" defTabSz="685800" eaLnBrk="1" fontAlgn="auto" hangingPunct="1">
              <a:lnSpc>
                <a:spcPct val="106250"/>
              </a:lnSpc>
              <a:spcBef>
                <a:spcPts val="0"/>
              </a:spcBef>
              <a:spcAft>
                <a:spcPts val="0"/>
              </a:spcAft>
              <a:buClr>
                <a:srgbClr val="000000"/>
              </a:buClr>
              <a:buSzPts val="1400"/>
            </a:pPr>
            <a:r>
              <a:rPr lang="en-US" sz="1400" u="sng">
                <a:solidFill>
                  <a:srgbClr val="4A86E8"/>
                </a:solidFill>
                <a:latin typeface="Oswald SemiBold"/>
                <a:ea typeface="Oswald SemiBold"/>
                <a:cs typeface="Oswald SemiBold"/>
                <a:sym typeface="Oswald SemiBold"/>
                <a:hlinkClick r:id="rId8">
                  <a:extLst>
                    <a:ext uri="{A12FA001-AC4F-418D-AE19-62706E023703}">
                      <ahyp:hlinkClr xmlns:ahyp="http://schemas.microsoft.com/office/drawing/2018/hyperlinkcolor" val="tx"/>
                    </a:ext>
                  </a:extLst>
                </a:hlinkClick>
              </a:rPr>
              <a:t>SAMHSA Evidence-Based Practices Resource Center</a:t>
            </a:r>
            <a:endParaRPr b="1">
              <a:solidFill>
                <a:srgbClr val="1E384B"/>
              </a:solidFill>
              <a:latin typeface="Verdana"/>
              <a:ea typeface="Verdana"/>
              <a:cs typeface="Verdana"/>
              <a:sym typeface="Verdana"/>
            </a:endParaRPr>
          </a:p>
          <a:p>
            <a:pPr algn="ctr" defTabSz="685800" eaLnBrk="1" fontAlgn="auto" hangingPunct="1">
              <a:lnSpc>
                <a:spcPct val="115000"/>
              </a:lnSpc>
              <a:spcBef>
                <a:spcPts val="800"/>
              </a:spcBef>
              <a:spcAft>
                <a:spcPts val="0"/>
              </a:spcAft>
              <a:buClr>
                <a:srgbClr val="000000"/>
              </a:buClr>
              <a:buSzPts val="1100"/>
            </a:pPr>
            <a:endParaRPr sz="1100">
              <a:solidFill>
                <a:srgbClr val="000000"/>
              </a:solidFill>
              <a:latin typeface="Arial"/>
              <a:ea typeface="Arial"/>
              <a:cs typeface="Arial"/>
              <a:sym typeface="Arial"/>
            </a:endParaRPr>
          </a:p>
        </p:txBody>
      </p:sp>
      <p:pic>
        <p:nvPicPr>
          <p:cNvPr id="1189" name="Google Shape;1189;p24"/>
          <p:cNvPicPr preferRelativeResize="0"/>
          <p:nvPr/>
        </p:nvPicPr>
        <p:blipFill rotWithShape="1">
          <a:blip r:embed="rId9">
            <a:alphaModFix/>
          </a:blip>
          <a:srcRect/>
          <a:stretch/>
        </p:blipFill>
        <p:spPr>
          <a:xfrm>
            <a:off x="369225" y="4624751"/>
            <a:ext cx="1357950" cy="677950"/>
          </a:xfrm>
          <a:prstGeom prst="rect">
            <a:avLst/>
          </a:prstGeom>
          <a:noFill/>
          <a:ln>
            <a:noFill/>
          </a:ln>
        </p:spPr>
      </p:pic>
      <p:sp>
        <p:nvSpPr>
          <p:cNvPr id="1190" name="Google Shape;1190;p24"/>
          <p:cNvSpPr txBox="1"/>
          <p:nvPr/>
        </p:nvSpPr>
        <p:spPr>
          <a:xfrm>
            <a:off x="1765750" y="4672125"/>
            <a:ext cx="3558900" cy="3000000"/>
          </a:xfrm>
          <a:prstGeom prst="rect">
            <a:avLst/>
          </a:prstGeom>
          <a:noFill/>
          <a:ln>
            <a:noFill/>
          </a:ln>
        </p:spPr>
        <p:txBody>
          <a:bodyPr spcFirstLastPara="1" wrap="square" lIns="91425" tIns="91425" rIns="91425" bIns="91425" anchor="t" anchorCtr="0">
            <a:noAutofit/>
          </a:bodyPr>
          <a:lstStyle/>
          <a:p>
            <a:pPr algn="ctr" defTabSz="685800" eaLnBrk="1" fontAlgn="auto" hangingPunct="1">
              <a:spcBef>
                <a:spcPts val="0"/>
              </a:spcBef>
              <a:spcAft>
                <a:spcPts val="0"/>
              </a:spcAft>
              <a:buClr>
                <a:srgbClr val="000000"/>
              </a:buClr>
              <a:buSzPts val="1400"/>
            </a:pPr>
            <a:r>
              <a:rPr lang="en-US" sz="1400" u="sng">
                <a:solidFill>
                  <a:srgbClr val="4A86E8"/>
                </a:solidFill>
                <a:latin typeface="Oswald SemiBold"/>
                <a:ea typeface="Oswald SemiBold"/>
                <a:cs typeface="Oswald SemiBold"/>
                <a:sym typeface="Oswald SemiBold"/>
                <a:hlinkClick r:id="rId10">
                  <a:extLst>
                    <a:ext uri="{A12FA001-AC4F-418D-AE19-62706E023703}">
                      <ahyp:hlinkClr xmlns:ahyp="http://schemas.microsoft.com/office/drawing/2018/hyperlinkcolor" val="tx"/>
                    </a:ext>
                  </a:extLst>
                </a:hlinkClick>
              </a:rPr>
              <a:t>The Best Evidence Encyclopedia</a:t>
            </a:r>
            <a:endParaRPr sz="1400" u="sng">
              <a:solidFill>
                <a:srgbClr val="4A86E8"/>
              </a:solidFill>
              <a:latin typeface="Oswald SemiBold"/>
              <a:ea typeface="Oswald SemiBold"/>
              <a:cs typeface="Oswald SemiBold"/>
              <a:sym typeface="Oswald SemiBold"/>
            </a:endParaRPr>
          </a:p>
          <a:p>
            <a:pPr algn="ctr" defTabSz="685800" eaLnBrk="1" fontAlgn="auto" hangingPunct="1">
              <a:spcBef>
                <a:spcPts val="0"/>
              </a:spcBef>
              <a:spcAft>
                <a:spcPts val="0"/>
              </a:spcAft>
              <a:buClr>
                <a:srgbClr val="000000"/>
              </a:buClr>
              <a:buSzPts val="1400"/>
            </a:pPr>
            <a:r>
              <a:rPr lang="en-US" sz="1400" u="sng">
                <a:solidFill>
                  <a:srgbClr val="4A86E8"/>
                </a:solidFill>
                <a:latin typeface="Oswald SemiBold"/>
                <a:ea typeface="Oswald SemiBold"/>
                <a:cs typeface="Oswald SemiBold"/>
                <a:sym typeface="Oswald SemiBold"/>
                <a:hlinkClick r:id="rId10">
                  <a:extLst>
                    <a:ext uri="{A12FA001-AC4F-418D-AE19-62706E023703}">
                      <ahyp:hlinkClr xmlns:ahyp="http://schemas.microsoft.com/office/drawing/2018/hyperlinkcolor" val="tx"/>
                    </a:ext>
                  </a:extLst>
                </a:hlinkClick>
              </a:rPr>
              <a:t>Center for Data-Driven Reform in Education</a:t>
            </a:r>
            <a:endParaRPr sz="1400" u="sng">
              <a:solidFill>
                <a:srgbClr val="4A86E8"/>
              </a:solidFill>
              <a:latin typeface="Oswald SemiBold"/>
              <a:ea typeface="Oswald SemiBold"/>
              <a:cs typeface="Oswald SemiBold"/>
              <a:sym typeface="Oswald SemiBold"/>
            </a:endParaRPr>
          </a:p>
          <a:p>
            <a:pPr algn="ctr" defTabSz="685800" eaLnBrk="1" fontAlgn="auto" hangingPunct="1">
              <a:spcBef>
                <a:spcPts val="0"/>
              </a:spcBef>
              <a:spcAft>
                <a:spcPts val="0"/>
              </a:spcAft>
              <a:buClr>
                <a:srgbClr val="000000"/>
              </a:buClr>
              <a:buSzPts val="1400"/>
            </a:pPr>
            <a:r>
              <a:rPr lang="en-US" sz="1400" u="sng">
                <a:solidFill>
                  <a:srgbClr val="4A86E8"/>
                </a:solidFill>
                <a:latin typeface="Oswald SemiBold"/>
                <a:ea typeface="Oswald SemiBold"/>
                <a:cs typeface="Oswald SemiBold"/>
                <a:sym typeface="Oswald SemiBold"/>
                <a:hlinkClick r:id="rId10">
                  <a:extLst>
                    <a:ext uri="{A12FA001-AC4F-418D-AE19-62706E023703}">
                      <ahyp:hlinkClr xmlns:ahyp="http://schemas.microsoft.com/office/drawing/2018/hyperlinkcolor" val="tx"/>
                    </a:ext>
                  </a:extLst>
                </a:hlinkClick>
              </a:rPr>
              <a:t>Johns Hopkins University</a:t>
            </a:r>
            <a:endParaRPr sz="1400">
              <a:solidFill>
                <a:srgbClr val="000000"/>
              </a:solidFill>
              <a:latin typeface="Arial"/>
              <a:ea typeface="Arial"/>
              <a:cs typeface="Arial"/>
              <a:sym typeface="Arial"/>
            </a:endParaRPr>
          </a:p>
        </p:txBody>
      </p:sp>
      <p:sp>
        <p:nvSpPr>
          <p:cNvPr id="1191" name="Google Shape;1191;p24"/>
          <p:cNvSpPr txBox="1"/>
          <p:nvPr/>
        </p:nvSpPr>
        <p:spPr>
          <a:xfrm>
            <a:off x="7108400" y="2165363"/>
            <a:ext cx="1981200" cy="861600"/>
          </a:xfrm>
          <a:prstGeom prst="rect">
            <a:avLst/>
          </a:prstGeom>
          <a:noFill/>
          <a:ln>
            <a:noFill/>
          </a:ln>
        </p:spPr>
        <p:txBody>
          <a:bodyPr spcFirstLastPara="1" wrap="square" lIns="91425" tIns="91425" rIns="91425" bIns="91425" anchor="t" anchorCtr="0">
            <a:noAutofit/>
          </a:bodyPr>
          <a:lstStyle/>
          <a:p>
            <a:pPr algn="ctr" defTabSz="685800" eaLnBrk="1" fontAlgn="auto" hangingPunct="1">
              <a:spcBef>
                <a:spcPts val="0"/>
              </a:spcBef>
              <a:spcAft>
                <a:spcPts val="0"/>
              </a:spcAft>
              <a:buClr>
                <a:srgbClr val="000000"/>
              </a:buClr>
              <a:buSzPts val="1400"/>
            </a:pPr>
            <a:r>
              <a:rPr lang="en-US" sz="1400" u="sng">
                <a:solidFill>
                  <a:srgbClr val="0563C1"/>
                </a:solidFill>
                <a:latin typeface="Oswald SemiBold"/>
                <a:ea typeface="Oswald SemiBold"/>
                <a:cs typeface="Oswald SemiBold"/>
                <a:sym typeface="Oswald SemiBold"/>
                <a:hlinkClick r:id="rId11"/>
              </a:rPr>
              <a:t>Fredrickson Center for </a:t>
            </a:r>
            <a:r>
              <a:rPr lang="en-US" sz="1400" u="sng">
                <a:solidFill>
                  <a:srgbClr val="4A86E8"/>
                </a:solidFill>
                <a:latin typeface="Oswald SemiBold"/>
                <a:ea typeface="Oswald SemiBold"/>
                <a:cs typeface="Oswald SemiBold"/>
                <a:sym typeface="Oswald SemiBold"/>
                <a:hlinkClick r:id="rId11">
                  <a:extLst>
                    <a:ext uri="{A12FA001-AC4F-418D-AE19-62706E023703}">
                      <ahyp:hlinkClr xmlns:ahyp="http://schemas.microsoft.com/office/drawing/2018/hyperlinkcolor" val="tx"/>
                    </a:ext>
                  </a:extLst>
                </a:hlinkClick>
              </a:rPr>
              <a:t>School Counseling Outcome Research and Evaluation (CSCORE) </a:t>
            </a:r>
            <a:endParaRPr sz="1400" u="sng">
              <a:solidFill>
                <a:srgbClr val="4A86E8"/>
              </a:solidFill>
              <a:latin typeface="Oswald SemiBold"/>
              <a:ea typeface="Oswald SemiBold"/>
              <a:cs typeface="Oswald SemiBold"/>
              <a:sym typeface="Oswald SemiBold"/>
            </a:endParaRPr>
          </a:p>
        </p:txBody>
      </p:sp>
      <p:pic>
        <p:nvPicPr>
          <p:cNvPr id="1192" name="Google Shape;1192;p24"/>
          <p:cNvPicPr preferRelativeResize="0"/>
          <p:nvPr/>
        </p:nvPicPr>
        <p:blipFill rotWithShape="1">
          <a:blip r:embed="rId12">
            <a:alphaModFix/>
          </a:blip>
          <a:srcRect/>
          <a:stretch/>
        </p:blipFill>
        <p:spPr>
          <a:xfrm>
            <a:off x="5324651" y="2495975"/>
            <a:ext cx="1833677" cy="531000"/>
          </a:xfrm>
          <a:prstGeom prst="rect">
            <a:avLst/>
          </a:prstGeom>
          <a:noFill/>
          <a:ln>
            <a:noFill/>
          </a:ln>
        </p:spPr>
      </p:pic>
      <p:sp>
        <p:nvSpPr>
          <p:cNvPr id="1193" name="Google Shape;1193;p24"/>
          <p:cNvSpPr txBox="1"/>
          <p:nvPr/>
        </p:nvSpPr>
        <p:spPr>
          <a:xfrm>
            <a:off x="7526775" y="3667900"/>
            <a:ext cx="1427400" cy="3194100"/>
          </a:xfrm>
          <a:prstGeom prst="rect">
            <a:avLst/>
          </a:prstGeom>
          <a:noFill/>
          <a:ln>
            <a:noFill/>
          </a:ln>
        </p:spPr>
        <p:txBody>
          <a:bodyPr spcFirstLastPara="1" wrap="square" lIns="91425" tIns="91425" rIns="91425" bIns="91425" anchor="t" anchorCtr="0">
            <a:noAutofit/>
          </a:bodyPr>
          <a:lstStyle/>
          <a:p>
            <a:pPr defTabSz="685800" eaLnBrk="1" fontAlgn="auto" hangingPunct="1">
              <a:spcBef>
                <a:spcPts val="0"/>
              </a:spcBef>
              <a:spcAft>
                <a:spcPts val="0"/>
              </a:spcAft>
              <a:buClr>
                <a:srgbClr val="000000"/>
              </a:buClr>
              <a:buSzPts val="1400"/>
            </a:pPr>
            <a:r>
              <a:rPr lang="en-US" sz="1400" u="sng">
                <a:solidFill>
                  <a:srgbClr val="4A86E8"/>
                </a:solidFill>
                <a:latin typeface="Oswald SemiBold"/>
                <a:ea typeface="Oswald SemiBold"/>
                <a:cs typeface="Oswald SemiBold"/>
                <a:sym typeface="Oswald SemiBold"/>
                <a:hlinkClick r:id="rId13">
                  <a:extLst>
                    <a:ext uri="{A12FA001-AC4F-418D-AE19-62706E023703}">
                      <ahyp:hlinkClr xmlns:ahyp="http://schemas.microsoft.com/office/drawing/2018/hyperlinkcolor" val="tx"/>
                    </a:ext>
                  </a:extLst>
                </a:hlinkClick>
              </a:rPr>
              <a:t>RAND Center for Social and Emotional Learning Research</a:t>
            </a:r>
            <a:endParaRPr sz="1400" u="sng">
              <a:solidFill>
                <a:srgbClr val="4A86E8"/>
              </a:solidFill>
              <a:latin typeface="Oswald SemiBold"/>
              <a:ea typeface="Oswald SemiBold"/>
              <a:cs typeface="Oswald SemiBold"/>
              <a:sym typeface="Oswald SemiBold"/>
            </a:endParaRPr>
          </a:p>
        </p:txBody>
      </p:sp>
      <p:pic>
        <p:nvPicPr>
          <p:cNvPr id="1194" name="Google Shape;1194;p24"/>
          <p:cNvPicPr preferRelativeResize="0"/>
          <p:nvPr/>
        </p:nvPicPr>
        <p:blipFill rotWithShape="1">
          <a:blip r:embed="rId14">
            <a:alphaModFix/>
          </a:blip>
          <a:srcRect/>
          <a:stretch/>
        </p:blipFill>
        <p:spPr>
          <a:xfrm>
            <a:off x="5882325" y="3552313"/>
            <a:ext cx="1428750" cy="1428750"/>
          </a:xfrm>
          <a:prstGeom prst="rect">
            <a:avLst/>
          </a:prstGeom>
          <a:noFill/>
          <a:ln>
            <a:noFill/>
          </a:ln>
        </p:spPr>
      </p:pic>
    </p:spTree>
    <p:extLst>
      <p:ext uri="{BB962C8B-B14F-4D97-AF65-F5344CB8AC3E}">
        <p14:creationId xmlns:p14="http://schemas.microsoft.com/office/powerpoint/2010/main" val="2413627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0.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2.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3.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4.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5.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6.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7.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8.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9.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2.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3.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4.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5.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6.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7.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8.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9.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497</TotalTime>
  <Words>4552</Words>
  <Application>Microsoft Macintosh PowerPoint</Application>
  <PresentationFormat>On-screen Show (4:3)</PresentationFormat>
  <Paragraphs>427</Paragraphs>
  <Slides>55</Slides>
  <Notes>48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55</vt:i4>
      </vt:variant>
    </vt:vector>
  </HeadingPairs>
  <TitlesOfParts>
    <vt:vector size="71" baseType="lpstr">
      <vt:lpstr>Times New Roman</vt:lpstr>
      <vt:lpstr>Arial</vt:lpstr>
      <vt:lpstr>Constantia</vt:lpstr>
      <vt:lpstr>MS PGothic</vt:lpstr>
      <vt:lpstr>Franklin Gothic Book</vt:lpstr>
      <vt:lpstr>Brush Script MT</vt:lpstr>
      <vt:lpstr>Rage Italic</vt:lpstr>
      <vt:lpstr>Baskerville Old Face</vt:lpstr>
      <vt:lpstr>Libre Baskerville</vt:lpstr>
      <vt:lpstr>Wingdings 2</vt:lpstr>
      <vt:lpstr>Wingdings</vt:lpstr>
      <vt:lpstr>Candara</vt:lpstr>
      <vt:lpstr>Calibri</vt:lpstr>
      <vt:lpstr>1_Pushpin</vt:lpstr>
      <vt:lpstr>Office Theme</vt:lpstr>
      <vt:lpstr>Frame</vt:lpstr>
      <vt:lpstr>PowerPoint Presentation</vt:lpstr>
      <vt:lpstr>Student Success Skills</vt:lpstr>
      <vt:lpstr>PowerPoint Presentation</vt:lpstr>
      <vt:lpstr>Three Keys to Building Resilience and Reducing School Failure</vt:lpstr>
      <vt:lpstr>Three Key Skill Sets for  Student Success</vt:lpstr>
      <vt:lpstr>PowerPoint Presentation</vt:lpstr>
      <vt:lpstr>Student Success Skills Published Research Findings</vt:lpstr>
      <vt:lpstr> SSS Efficacy Research</vt:lpstr>
      <vt:lpstr>Collaborative for Academic, Social, and Emotional Learning (CASEL) Program Guides</vt:lpstr>
      <vt:lpstr>   SSS Research</vt:lpstr>
      <vt:lpstr>Villares et al, (2023).  13 randomized studies  of a school counselor classroom intervention: SSS  </vt:lpstr>
      <vt:lpstr>SSS U.S. Department of Education  IES Randomized Trial Grant (2011-2015)</vt:lpstr>
      <vt:lpstr>Participants</vt:lpstr>
      <vt:lpstr>PowerPoint Presentation</vt:lpstr>
      <vt:lpstr>PowerPoint Presentation</vt:lpstr>
      <vt:lpstr>PowerPoint Presentation</vt:lpstr>
      <vt:lpstr>PowerPoint Presentation</vt:lpstr>
      <vt:lpstr>PowerPoint Presentation</vt:lpstr>
      <vt:lpstr>PowerPoint Presentation</vt:lpstr>
      <vt:lpstr>SSS Meta-Analysis (2012)</vt:lpstr>
      <vt:lpstr>Sample Population</vt:lpstr>
      <vt:lpstr>Results of Meta-Analysis</vt:lpstr>
      <vt:lpstr>New effect size rubric for standardized test scores</vt:lpstr>
      <vt:lpstr>The Practical Impact of the SSS Program</vt:lpstr>
      <vt:lpstr>What can we expect from interventions aimed at improving math and reading achievement?</vt:lpstr>
      <vt:lpstr>Practical significance of a  SSS .41 ES in math</vt:lpstr>
      <vt:lpstr>Practical significance of a  SSS .17 ES in Reading</vt:lpstr>
      <vt:lpstr>Recent SSS Studies Show Positive Impact on:</vt:lpstr>
      <vt:lpstr> More Results When School Counselors  Implement SSS programs</vt:lpstr>
      <vt:lpstr>SSS and Student Behavior</vt:lpstr>
      <vt:lpstr>   SSS Support </vt:lpstr>
      <vt:lpstr>Published Research Articles</vt:lpstr>
      <vt:lpstr>       Research Summary</vt:lpstr>
      <vt:lpstr>Student Success Skills: Implementation </vt:lpstr>
      <vt:lpstr>Student Success Skills:  Strategies and Skills</vt:lpstr>
      <vt:lpstr>Goal setting and progress monitoring </vt:lpstr>
      <vt:lpstr>Goal Setting (Sample Goal)</vt:lpstr>
      <vt:lpstr>    Goal setting and progress monitoring (cont.)</vt:lpstr>
      <vt:lpstr>Caring &amp; Encouraging Classroom</vt:lpstr>
      <vt:lpstr>PowerPoint Presentation</vt:lpstr>
      <vt:lpstr>Strategies for Boosting Memory </vt:lpstr>
      <vt:lpstr>Performing Under Pressure</vt:lpstr>
      <vt:lpstr>PowerPoint Presentation</vt:lpstr>
      <vt:lpstr>   Performing Under Pressure (cont.)  Mental Practice and Putting Your Plan into Action</vt:lpstr>
      <vt:lpstr>Kaizen</vt:lpstr>
      <vt:lpstr>Story Structure and Personal Story Telling</vt:lpstr>
      <vt:lpstr>Healthy Optimism</vt:lpstr>
      <vt:lpstr>  Healthy Optimism</vt:lpstr>
      <vt:lpstr>Session Formats</vt:lpstr>
      <vt:lpstr> SSS is your Go To program for   ASCA Mindsets </vt:lpstr>
      <vt:lpstr>SSS and ASCA Mindsets</vt:lpstr>
      <vt:lpstr>SSS and ASCA Learning Strategies</vt:lpstr>
      <vt:lpstr>SSS and ASCA Self-Management Skills</vt:lpstr>
      <vt:lpstr>SSS and ASCA Social Skills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 Brigman</cp:lastModifiedBy>
  <cp:revision>27</cp:revision>
  <dcterms:created xsi:type="dcterms:W3CDTF">2016-02-02T20:46:04Z</dcterms:created>
  <dcterms:modified xsi:type="dcterms:W3CDTF">2025-01-06T17:05:45Z</dcterms:modified>
</cp:coreProperties>
</file>